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9" r:id="rId5"/>
    <p:sldId id="262" r:id="rId6"/>
    <p:sldId id="270" r:id="rId7"/>
    <p:sldId id="260" r:id="rId8"/>
    <p:sldId id="271" r:id="rId9"/>
    <p:sldId id="264" r:id="rId10"/>
    <p:sldId id="265" r:id="rId11"/>
    <p:sldId id="268" r:id="rId12"/>
    <p:sldId id="266" r:id="rId13"/>
    <p:sldId id="267" r:id="rId14"/>
  </p:sldIdLst>
  <p:sldSz cx="14630400" cy="8229600"/>
  <p:notesSz cx="8229600" cy="14630400"/>
  <p:embeddedFontLst>
    <p:embeddedFont>
      <p:font typeface="Heebo Bold" panose="020B0604020202020204" charset="0"/>
      <p:regular r:id="rId16"/>
      <p:bold r:id="rId17"/>
      <p:italic r:id="rId18"/>
      <p:boldItalic r:id="rId19"/>
    </p:embeddedFont>
    <p:embeddedFont>
      <p:font typeface="Heebo Light" pitchFamily="2" charset="-79"/>
      <p:regular r:id="rId20"/>
    </p:embeddedFont>
    <p:embeddedFont>
      <p:font typeface="Heebo Medium" pitchFamily="2" charset="-79"/>
      <p:regular r:id="rId21"/>
    </p:embeddedFont>
    <p:embeddedFont>
      <p:font typeface="Montserrat" panose="00000500000000000000"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63439"/>
  </p:normalViewPr>
  <p:slideViewPr>
    <p:cSldViewPr snapToGrid="0" snapToObjects="1">
      <p:cViewPr varScale="1">
        <p:scale>
          <a:sx n="50" d="100"/>
          <a:sy n="50" d="100"/>
        </p:scale>
        <p:origin x="152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5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I’m Hardik, and along with my partner </a:t>
            </a:r>
            <a:r>
              <a:rPr lang="en-US" dirty="0" err="1"/>
              <a:t>Shijia</a:t>
            </a:r>
            <a:r>
              <a:rPr lang="en-US" dirty="0"/>
              <a:t>, we are excited to present the REN Package—a sophisticated tool designed specifically for portfolio optimization. </a:t>
            </a:r>
            <a:r>
              <a:rPr lang="en-US"/>
              <a:t>Today, we’ll explore the unique features of REN and discuss how it effectively addresses key challenges in portfolio optimization.”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talk about the </a:t>
            </a:r>
            <a:r>
              <a:rPr lang="en-AU" b="1" dirty="0"/>
              <a:t>real-world performance</a:t>
            </a:r>
            <a:r>
              <a:rPr lang="en-AU" dirty="0"/>
              <a:t> of the REN package, as stated in </a:t>
            </a:r>
            <a:r>
              <a:rPr lang="en-AU" dirty="0" err="1"/>
              <a:t>Bonsoo</a:t>
            </a:r>
            <a:r>
              <a:rPr lang="en-AU" dirty="0"/>
              <a:t> Koo and Hong Wang’s research paper. </a:t>
            </a:r>
          </a:p>
          <a:p>
            <a:endParaRPr lang="en-AU" dirty="0"/>
          </a:p>
          <a:p>
            <a:r>
              <a:rPr lang="en-AU" dirty="0"/>
              <a:t>The package was evaluated using real-world financial datasets, including the </a:t>
            </a:r>
            <a:r>
              <a:rPr lang="en-AU" b="1" dirty="0" err="1"/>
              <a:t>Fama</a:t>
            </a:r>
            <a:r>
              <a:rPr lang="en-AU" b="1" dirty="0"/>
              <a:t>-French portfolios</a:t>
            </a:r>
            <a:r>
              <a:rPr lang="en-AU" dirty="0"/>
              <a:t>, </a:t>
            </a:r>
            <a:r>
              <a:rPr lang="en-AU" b="1" dirty="0"/>
              <a:t>S&amp;P 500</a:t>
            </a:r>
            <a:r>
              <a:rPr lang="en-AU" dirty="0"/>
              <a:t>, and the </a:t>
            </a:r>
            <a:r>
              <a:rPr lang="en-AU" b="1" dirty="0"/>
              <a:t>Russell Top 200 indices</a:t>
            </a:r>
            <a:r>
              <a:rPr lang="en-AU" dirty="0"/>
              <a:t>. These datasets represent actual financial market data and were used to see how well REN performs compared to other portfolio optimization strategies.</a:t>
            </a:r>
          </a:p>
          <a:p>
            <a:endParaRPr lang="en-AU" dirty="0"/>
          </a:p>
          <a:p>
            <a:r>
              <a:rPr lang="en-AU" dirty="0"/>
              <a:t>The results were impressive. REN consistently delivered </a:t>
            </a:r>
            <a:r>
              <a:rPr lang="en-AU" b="1" dirty="0"/>
              <a:t>higher Sharpe ratios</a:t>
            </a:r>
            <a:r>
              <a:rPr lang="en-AU" dirty="0"/>
              <a:t>, which means better risk-adjusted returns, while also achieving </a:t>
            </a:r>
            <a:r>
              <a:rPr lang="en-AU" b="1" dirty="0"/>
              <a:t>lower volatility</a:t>
            </a:r>
            <a:r>
              <a:rPr lang="en-AU" dirty="0"/>
              <a:t>—making the portfolios more stable. Additionally, REN showed a significant reduction in </a:t>
            </a:r>
            <a:r>
              <a:rPr lang="en-AU" b="1" dirty="0"/>
              <a:t>maximum drawdown</a:t>
            </a:r>
            <a:r>
              <a:rPr lang="en-AU" dirty="0"/>
              <a:t>, meaning it was better at minimizing losses during market downturns.</a:t>
            </a:r>
          </a:p>
          <a:p>
            <a:endParaRPr lang="en-AU" dirty="0"/>
          </a:p>
          <a:p>
            <a:r>
              <a:rPr lang="en-AU" dirty="0"/>
              <a:t>Overall, the research demonstrated that REN is highly effective in </a:t>
            </a:r>
            <a:r>
              <a:rPr lang="en-AU" b="1" dirty="0"/>
              <a:t>risk management</a:t>
            </a:r>
            <a:r>
              <a:rPr lang="en-AU" dirty="0"/>
              <a:t> and can be applied to real-world financial markets with strong performance results.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Lets take a look at the package itself, as Hardik mention earlier, the function has been divided into 3 functions and one main function. </a:t>
            </a:r>
          </a:p>
          <a:p>
            <a:endParaRPr lang="en-US" dirty="0"/>
          </a:p>
          <a:p>
            <a:r>
              <a:rPr lang="en-AU" dirty="0"/>
              <a:t>The reason we chose to divide the package this way is to make the code </a:t>
            </a:r>
            <a:r>
              <a:rPr lang="en-AU" b="1" dirty="0"/>
              <a:t>more modular, flexible, and easier to maintain</a:t>
            </a:r>
            <a:r>
              <a:rPr lang="en-AU" dirty="0"/>
              <a:t>.</a:t>
            </a:r>
          </a:p>
          <a:p>
            <a:endParaRPr lang="en-AU" dirty="0"/>
          </a:p>
          <a:p>
            <a:r>
              <a:rPr lang="en-AU" dirty="0"/>
              <a:t>By separating the tasks into smaller functions, we ensure that each part of the process—data preparation, parallel processing, and analysis—can be worked on individually without affecting the entire workflow. </a:t>
            </a:r>
          </a:p>
          <a:p>
            <a:endParaRPr lang="en-AU" dirty="0"/>
          </a:p>
          <a:p>
            <a:r>
              <a:rPr lang="en-AU" dirty="0"/>
              <a:t>This makes it easier to </a:t>
            </a:r>
            <a:r>
              <a:rPr lang="en-AU" b="1" dirty="0"/>
              <a:t>debug</a:t>
            </a:r>
            <a:r>
              <a:rPr lang="en-AU" dirty="0"/>
              <a:t>, </a:t>
            </a:r>
            <a:r>
              <a:rPr lang="en-AU" b="1" dirty="0"/>
              <a:t>update</a:t>
            </a:r>
            <a:r>
              <a:rPr lang="en-AU" dirty="0"/>
              <a:t>, or </a:t>
            </a:r>
            <a:r>
              <a:rPr lang="en-AU" b="1" dirty="0"/>
              <a:t>reuse</a:t>
            </a:r>
            <a:r>
              <a:rPr lang="en-AU" dirty="0"/>
              <a:t> specific parts of the code. It also allows us to make adjustments to one function without disrupting the rest of the process.</a:t>
            </a:r>
          </a:p>
          <a:p>
            <a:endParaRPr lang="en-AU" dirty="0"/>
          </a:p>
          <a:p>
            <a:r>
              <a:rPr lang="en-AU" dirty="0"/>
              <a:t>When everything comes together in the main ren function, we get a clear and organized workflow. </a:t>
            </a:r>
          </a:p>
          <a:p>
            <a:endParaRPr lang="en-AU" dirty="0"/>
          </a:p>
          <a:p>
            <a:r>
              <a:rPr lang="en-AU" dirty="0"/>
              <a:t>The main function ren is what we use most of time, For example, if you want to analysis the FF25 data set, you can simply call </a:t>
            </a:r>
            <a:r>
              <a:rPr lang="en-AU" dirty="0" err="1"/>
              <a:t>dat</a:t>
            </a:r>
            <a:r>
              <a:rPr lang="en-AU" dirty="0"/>
              <a:t>(FF25), and it will be there in the environment. And we can pass the dataset into the function. </a:t>
            </a:r>
          </a:p>
          <a:p>
            <a:endParaRPr lang="en-AU" dirty="0"/>
          </a:p>
          <a:p>
            <a:r>
              <a:rPr lang="en-AU" dirty="0"/>
              <a:t>After running the function, you will be asked to set how many </a:t>
            </a:r>
            <a:r>
              <a:rPr lang="en-AU" dirty="0" err="1"/>
              <a:t>cpu</a:t>
            </a:r>
            <a:r>
              <a:rPr lang="en-AU" dirty="0"/>
              <a:t> cores you want to use, and then, the function will run by itself. For the FF25 data set, the function will run about 40 minutes, so, because of the time constraints, I will stop running for now. The plots are already showed in the power point earlier.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one good news, our package is available on CRAN, every R user can simply download it from CRAN and use it. </a:t>
            </a:r>
          </a:p>
          <a:p>
            <a:endParaRPr lang="en-US" dirty="0"/>
          </a:p>
        </p:txBody>
      </p:sp>
    </p:spTree>
    <p:extLst>
      <p:ext uri="{BB962C8B-B14F-4D97-AF65-F5344CB8AC3E}">
        <p14:creationId xmlns:p14="http://schemas.microsoft.com/office/powerpoint/2010/main" val="283681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During the development of the REN package, we encountered a range of challenges, and I’d like to highlight a specific issue that caused some delays and how we resolved it.</a:t>
            </a:r>
          </a:p>
          <a:p>
            <a:endParaRPr lang="en-AU" dirty="0"/>
          </a:p>
          <a:p>
            <a:r>
              <a:rPr lang="en-AU" dirty="0"/>
              <a:t>We encountered an error with a function loop because a temporary variable wasn’t created or referenced correctly during the model-building process. It took some time to figure out since the problem wasn’t in the core logic but in how temporary files were handled.</a:t>
            </a:r>
          </a:p>
          <a:p>
            <a:endParaRPr lang="en-AU" dirty="0"/>
          </a:p>
          <a:p>
            <a:r>
              <a:rPr lang="en-AU" dirty="0"/>
              <a:t>To fix it, we updated the code to ensure all temporary variables, were properly created and used. And after making these changes, the package worked smoothly.</a:t>
            </a:r>
          </a:p>
          <a:p>
            <a:endParaRPr lang="en-AU" dirty="0"/>
          </a:p>
          <a:p>
            <a:r>
              <a:rPr lang="en-AU" dirty="0"/>
              <a:t>In addition to this, we also faced the </a:t>
            </a:r>
            <a:r>
              <a:rPr lang="en-AU" b="1" dirty="0" err="1"/>
              <a:t>pkgdown</a:t>
            </a:r>
            <a:r>
              <a:rPr lang="en-AU" b="1" dirty="0"/>
              <a:t> bug</a:t>
            </a:r>
            <a:r>
              <a:rPr lang="en-AU" dirty="0"/>
              <a:t>, which affected image paths, causing us unable to see the images on the website we generate,  and when we setting up the </a:t>
            </a:r>
            <a:r>
              <a:rPr lang="en-AU" b="1" dirty="0"/>
              <a:t>GitHub Actions, it</a:t>
            </a:r>
            <a:r>
              <a:rPr lang="en-AU" dirty="0"/>
              <a:t> required some restructuring of our repository. </a:t>
            </a:r>
          </a:p>
          <a:p>
            <a:endParaRPr lang="en-AU" dirty="0"/>
          </a:p>
          <a:p>
            <a:r>
              <a:rPr lang="en-AU" dirty="0"/>
              <a:t>Although these issues seemed large at the time, overcoming them provided us with valuable learning experiences. It always makes me feel happy after seeing  green ticks instead of red warnings or errors.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conclusion, the REN package is a </a:t>
            </a:r>
            <a:r>
              <a:rPr lang="en-AU" b="1" dirty="0"/>
              <a:t>robust solution</a:t>
            </a:r>
            <a:r>
              <a:rPr lang="en-AU" dirty="0"/>
              <a:t> that combines regularization and ensemble learning to improve portfolio optimization. It provides enhanced </a:t>
            </a:r>
            <a:r>
              <a:rPr lang="en-AU" b="1" dirty="0"/>
              <a:t>stability</a:t>
            </a:r>
            <a:r>
              <a:rPr lang="en-AU" dirty="0"/>
              <a:t>, better </a:t>
            </a:r>
            <a:r>
              <a:rPr lang="en-AU" b="1" dirty="0"/>
              <a:t>diversification</a:t>
            </a:r>
            <a:r>
              <a:rPr lang="en-AU" dirty="0"/>
              <a:t>, and consistent outperformance in both risk management and returns. </a:t>
            </a:r>
          </a:p>
          <a:p>
            <a:endParaRPr lang="en-AU" dirty="0"/>
          </a:p>
          <a:p>
            <a:r>
              <a:rPr lang="en-AU" dirty="0"/>
              <a:t>Through our work, we’ve shown that REN is adaptable to different datasets and market conditions, making it a flexible tool in quantitative finance.</a:t>
            </a:r>
          </a:p>
          <a:p>
            <a:endParaRPr lang="en-AU" dirty="0"/>
          </a:p>
          <a:p>
            <a:r>
              <a:rPr lang="en-AU" dirty="0"/>
              <a:t>Although the journey was challenging, but it was also ultimately </a:t>
            </a:r>
            <a:r>
              <a:rPr lang="en-AU" b="1" dirty="0"/>
              <a:t>rewarding</a:t>
            </a:r>
            <a:r>
              <a:rPr lang="en-AU" dirty="0"/>
              <a:t>. We </a:t>
            </a:r>
            <a:r>
              <a:rPr lang="en-AU" dirty="0" err="1"/>
              <a:t>recevied</a:t>
            </a:r>
            <a:r>
              <a:rPr lang="en-AU" dirty="0"/>
              <a:t> deep insights into advanced financial </a:t>
            </a:r>
            <a:r>
              <a:rPr lang="en-AU" dirty="0" err="1"/>
              <a:t>modeling</a:t>
            </a:r>
            <a:r>
              <a:rPr lang="en-AU" dirty="0"/>
              <a:t> and package development. </a:t>
            </a:r>
          </a:p>
          <a:p>
            <a:endParaRPr lang="en-AU" dirty="0"/>
          </a:p>
          <a:p>
            <a:r>
              <a:rPr lang="en-AU" dirty="0"/>
              <a:t>thank you for your time, this is the end of our presentation.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optimizing portfolios, we face three major issues:</a:t>
            </a:r>
          </a:p>
          <a:p>
            <a:pPr>
              <a:buFont typeface="+mj-lt"/>
              <a:buAutoNum type="arabicPeriod"/>
            </a:pPr>
            <a:r>
              <a:rPr lang="en-US" b="1" dirty="0"/>
              <a:t>High Dimensionality</a:t>
            </a:r>
            <a:r>
              <a:rPr lang="en-US" dirty="0"/>
              <a:t>:</a:t>
            </a:r>
            <a:br>
              <a:rPr lang="en-US" dirty="0"/>
            </a:br>
            <a:r>
              <a:rPr lang="en-US" dirty="0"/>
              <a:t>Large portfolios make it hard to accurately estimate asset returns and covariance, leading to unreliable results.</a:t>
            </a:r>
          </a:p>
          <a:p>
            <a:pPr marL="742950" lvl="1" indent="-285750">
              <a:buFont typeface="+mj-lt"/>
              <a:buAutoNum type="arabicPeriod"/>
            </a:pPr>
            <a:r>
              <a:rPr lang="en-US" b="1" dirty="0"/>
              <a:t>Example</a:t>
            </a:r>
            <a:r>
              <a:rPr lang="en-US" dirty="0"/>
              <a:t>: Imagine you’re managing a portfolio with 500 different stocks. Trying to predict how each stock will perform and how they interact with each other is like trying to predict the weather in 500 different cities at the same time. The more data points you have, the harder it becomes to make accurate predictions.</a:t>
            </a:r>
          </a:p>
          <a:p>
            <a:pPr>
              <a:buFont typeface="+mj-lt"/>
              <a:buAutoNum type="arabicPeriod"/>
            </a:pPr>
            <a:r>
              <a:rPr lang="en-US" b="1" dirty="0"/>
              <a:t>Strong Correlations</a:t>
            </a:r>
            <a:r>
              <a:rPr lang="en-US" dirty="0"/>
              <a:t>:</a:t>
            </a:r>
            <a:br>
              <a:rPr lang="en-US" dirty="0"/>
            </a:br>
            <a:r>
              <a:rPr lang="en-US" dirty="0"/>
              <a:t>Many assets in a portfolio are often highly correlated, meaning they move in the same direction, making traditional methods unstable and producing non-unique solutions.</a:t>
            </a:r>
          </a:p>
          <a:p>
            <a:pPr marL="742950" lvl="1" indent="-285750">
              <a:buFont typeface="+mj-lt"/>
              <a:buAutoNum type="arabicPeriod"/>
            </a:pPr>
            <a:r>
              <a:rPr lang="en-US" b="1" dirty="0"/>
              <a:t>Example</a:t>
            </a:r>
            <a:r>
              <a:rPr lang="en-US" dirty="0"/>
              <a:t>: Suppose you invest in five tech companies, and all of them tend to move in the same direction. If one stock drops, the others are likely to drop as well. This means your risk isn’t spread out because all your investments behave similarly.</a:t>
            </a:r>
          </a:p>
          <a:p>
            <a:pPr>
              <a:buFont typeface="+mj-lt"/>
              <a:buAutoNum type="arabicPeriod"/>
            </a:pPr>
            <a:r>
              <a:rPr lang="en-US" b="1" dirty="0"/>
              <a:t>Poor Diversification</a:t>
            </a:r>
            <a:r>
              <a:rPr lang="en-US" dirty="0"/>
              <a:t>:</a:t>
            </a:r>
            <a:br>
              <a:rPr lang="en-US" dirty="0"/>
            </a:br>
            <a:r>
              <a:rPr lang="en-US" dirty="0"/>
              <a:t>Some regularization methods concentrate portfolios too much on a few assets, which increases risk.</a:t>
            </a:r>
          </a:p>
          <a:p>
            <a:pPr marL="742950" lvl="1" indent="-285750">
              <a:buFont typeface="+mj-lt"/>
              <a:buAutoNum type="arabicPeriod"/>
            </a:pPr>
            <a:r>
              <a:rPr lang="en-US" b="1" dirty="0"/>
              <a:t>Example</a:t>
            </a:r>
            <a:r>
              <a:rPr lang="en-US" dirty="0"/>
              <a:t>: Think of investing only in one sector, like energy. If the energy sector crashes, your entire portfolio suffers. Diversification means spreading your investments across different sectors or types of assets, so you're not putting all your eggs in one basket.</a:t>
            </a:r>
          </a:p>
          <a:p>
            <a:r>
              <a:rPr lang="en-US" dirty="0"/>
              <a:t>These challenges can result in </a:t>
            </a:r>
            <a:r>
              <a:rPr lang="en-US" b="1" dirty="0"/>
              <a:t>poor out-of-sample performance</a:t>
            </a:r>
            <a:r>
              <a:rPr lang="en-US" dirty="0"/>
              <a:t> and increase the likelihood of taking on more risk than anticipated.”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b="1" dirty="0"/>
              <a:t>REN</a:t>
            </a:r>
            <a:r>
              <a:rPr lang="en-US" dirty="0"/>
              <a:t> comes in with innovative solutions, based on the research by </a:t>
            </a:r>
            <a:r>
              <a:rPr lang="en-US" b="1" dirty="0" err="1"/>
              <a:t>Bonsoo</a:t>
            </a:r>
            <a:r>
              <a:rPr lang="en-US" b="1" dirty="0"/>
              <a:t> Koo</a:t>
            </a:r>
            <a:r>
              <a:rPr lang="en-US" dirty="0"/>
              <a:t> and </a:t>
            </a:r>
            <a:r>
              <a:rPr lang="en-US" b="1" dirty="0"/>
              <a:t>Hong Wang</a:t>
            </a:r>
            <a:r>
              <a:rPr lang="en-US" dirty="0"/>
              <a:t>, to tackle these problems:</a:t>
            </a:r>
          </a:p>
          <a:p>
            <a:endParaRPr lang="en-US" dirty="0"/>
          </a:p>
          <a:p>
            <a:pPr>
              <a:buFont typeface="+mj-lt"/>
              <a:buAutoNum type="arabicPeriod"/>
            </a:pPr>
            <a:r>
              <a:rPr lang="en-US" dirty="0"/>
              <a:t>To address </a:t>
            </a:r>
            <a:r>
              <a:rPr lang="en-US" b="1" dirty="0"/>
              <a:t>high dimensionality</a:t>
            </a:r>
            <a:r>
              <a:rPr lang="en-US" dirty="0"/>
              <a:t>, REN divides assets into smaller, more manageable clusters, improving estimation accuracy.</a:t>
            </a:r>
          </a:p>
          <a:p>
            <a:pPr>
              <a:buFont typeface="+mj-lt"/>
              <a:buAutoNum type="arabicPeriod"/>
            </a:pPr>
            <a:endParaRPr lang="en-US" dirty="0"/>
          </a:p>
          <a:p>
            <a:pPr>
              <a:buFont typeface="+mj-lt"/>
              <a:buAutoNum type="arabicPeriod"/>
            </a:pPr>
            <a:r>
              <a:rPr lang="en-US" dirty="0"/>
              <a:t>For </a:t>
            </a:r>
            <a:r>
              <a:rPr lang="en-US" b="1" dirty="0"/>
              <a:t>strong correlations</a:t>
            </a:r>
            <a:r>
              <a:rPr lang="en-US" dirty="0"/>
              <a:t>, REN groups assets based on their correlation structures and selects representative assets from each cluster. This reduces the internal correlation within the portfolio, making it more stable.</a:t>
            </a:r>
          </a:p>
          <a:p>
            <a:pPr>
              <a:buFont typeface="+mj-lt"/>
              <a:buAutoNum type="arabicPeriod"/>
            </a:pPr>
            <a:endParaRPr lang="en-US" dirty="0"/>
          </a:p>
          <a:p>
            <a:pPr>
              <a:buFont typeface="+mj-lt"/>
              <a:buAutoNum type="arabicPeriod"/>
            </a:pPr>
            <a:r>
              <a:rPr lang="en-US" dirty="0"/>
              <a:t>REN enhances </a:t>
            </a:r>
            <a:r>
              <a:rPr lang="en-US" b="1" dirty="0"/>
              <a:t>diversification</a:t>
            </a:r>
            <a:r>
              <a:rPr lang="en-US" dirty="0"/>
              <a:t> by creating an </a:t>
            </a:r>
            <a:r>
              <a:rPr lang="en-US" b="1" dirty="0"/>
              <a:t>ensemble of sub-portfolios</a:t>
            </a:r>
            <a:r>
              <a:rPr lang="en-US" dirty="0"/>
              <a:t>, each drawn from different clusters. This ensures better risk management and helps balance returns.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REN package is designed to make portfolio optimization easier and more effective. It combines </a:t>
            </a:r>
            <a:r>
              <a:rPr lang="en-US" b="1" dirty="0"/>
              <a:t>regularization techniques</a:t>
            </a:r>
            <a:r>
              <a:rPr lang="en-US" dirty="0"/>
              <a:t> with </a:t>
            </a:r>
            <a:r>
              <a:rPr lang="en-US" b="1" dirty="0"/>
              <a:t>ensemble learning</a:t>
            </a:r>
            <a:r>
              <a:rPr lang="en-US" dirty="0"/>
              <a:t> to create optimized sub-portfolios, which are then combined into a final, diversified portfolio. The package includes four main functions:</a:t>
            </a:r>
          </a:p>
          <a:p>
            <a:endParaRPr lang="en-US" dirty="0"/>
          </a:p>
          <a:p>
            <a:pPr>
              <a:buFont typeface="+mj-lt"/>
              <a:buAutoNum type="arabicPeriod"/>
            </a:pPr>
            <a:r>
              <a:rPr lang="en-US" b="1" dirty="0" err="1"/>
              <a:t>prepare_data</a:t>
            </a:r>
            <a:r>
              <a:rPr lang="en-US" dirty="0"/>
              <a:t>: Cleans and prepares the data for modeling.</a:t>
            </a:r>
          </a:p>
          <a:p>
            <a:pPr>
              <a:buFont typeface="+mj-lt"/>
              <a:buAutoNum type="arabicPeriod"/>
            </a:pPr>
            <a:r>
              <a:rPr lang="en-US" b="1" dirty="0" err="1"/>
              <a:t>setup_parallel</a:t>
            </a:r>
            <a:r>
              <a:rPr lang="en-US" dirty="0"/>
              <a:t>: Leverages parallel computing for faster performance.</a:t>
            </a:r>
          </a:p>
          <a:p>
            <a:pPr>
              <a:buFont typeface="+mj-lt"/>
              <a:buAutoNum type="arabicPeriod"/>
            </a:pPr>
            <a:r>
              <a:rPr lang="en-US" b="1" dirty="0" err="1"/>
              <a:t>perform_analysis</a:t>
            </a:r>
            <a:r>
              <a:rPr lang="en-US" dirty="0"/>
              <a:t>: Analyzes portfolio performance using key financial metrics.</a:t>
            </a:r>
          </a:p>
          <a:p>
            <a:pPr>
              <a:buFont typeface="+mj-lt"/>
              <a:buAutoNum type="arabicPeriod"/>
            </a:pPr>
            <a:r>
              <a:rPr lang="en-US" b="1" dirty="0"/>
              <a:t>Ren (Main Function)</a:t>
            </a:r>
            <a:r>
              <a:rPr lang="en-US" dirty="0"/>
              <a:t>: The central function that integrates everything into a cohesive workflow.</a:t>
            </a:r>
          </a:p>
          <a:p>
            <a:r>
              <a:rPr lang="en-US" dirty="0"/>
              <a:t>With these tools, REN provides a streamlined way to manage portfolios and optimize performance while minimizing risk.”</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applied the REN package to the </a:t>
            </a:r>
            <a:r>
              <a:rPr lang="en-US" b="1" dirty="0" err="1"/>
              <a:t>Fama</a:t>
            </a:r>
            <a:r>
              <a:rPr lang="en-US" b="1" dirty="0"/>
              <a:t>-French 25 (FF25)</a:t>
            </a:r>
            <a:r>
              <a:rPr lang="en-US" dirty="0"/>
              <a:t> dataset, which includes 25 portfolios based on U.S. stocks’ size and value. Here's what we did:</a:t>
            </a:r>
          </a:p>
          <a:p>
            <a:endParaRPr lang="en-US" dirty="0"/>
          </a:p>
          <a:p>
            <a:pPr>
              <a:buFont typeface="+mj-lt"/>
              <a:buAutoNum type="arabicPeriod"/>
            </a:pPr>
            <a:r>
              <a:rPr lang="en-US" dirty="0"/>
              <a:t>First, REN identified clusters of assets based on their correlations.</a:t>
            </a:r>
          </a:p>
          <a:p>
            <a:pPr>
              <a:buFont typeface="+mj-lt"/>
              <a:buAutoNum type="arabicPeriod"/>
            </a:pPr>
            <a:r>
              <a:rPr lang="en-US" dirty="0"/>
              <a:t>Then, sub-portfolios were optimized to maximize </a:t>
            </a:r>
            <a:r>
              <a:rPr lang="en-US" b="1" dirty="0"/>
              <a:t>risk-adjusted returns</a:t>
            </a:r>
            <a:r>
              <a:rPr lang="en-US" dirty="0"/>
              <a:t>.</a:t>
            </a:r>
          </a:p>
          <a:p>
            <a:pPr>
              <a:buFont typeface="+mj-lt"/>
              <a:buAutoNum type="arabicPeriod"/>
            </a:pPr>
            <a:r>
              <a:rPr lang="en-US" dirty="0"/>
              <a:t>Finally, these sub-portfolios were averaged, creating a diversified portfolio with improved performance metrics.</a:t>
            </a:r>
          </a:p>
          <a:p>
            <a:r>
              <a:rPr lang="en-US" dirty="0"/>
              <a:t>This method reduced the reliance on any single asset, helping us create a more stable and diversified portfolio.”</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part of REN’s success is how well it handles </a:t>
            </a:r>
            <a:r>
              <a:rPr lang="en-US" b="1" dirty="0"/>
              <a:t>data preparation</a:t>
            </a:r>
            <a:r>
              <a:rPr lang="en-US" dirty="0"/>
              <a:t>. Before we can optimize a portfolio, we need clean, consistent data. Here’s how REN prepares the data:</a:t>
            </a:r>
          </a:p>
          <a:p>
            <a:endParaRPr lang="en-US" dirty="0"/>
          </a:p>
          <a:p>
            <a:pPr>
              <a:buFont typeface="+mj-lt"/>
              <a:buAutoNum type="arabicPeriod"/>
            </a:pPr>
            <a:r>
              <a:rPr lang="en-US" b="1" dirty="0"/>
              <a:t>Data Cleaning</a:t>
            </a:r>
            <a:r>
              <a:rPr lang="en-US" dirty="0"/>
              <a:t>: It ensures missing values are handled properly and time series are aligned, so the data is clean and ready for modeling.</a:t>
            </a:r>
          </a:p>
          <a:p>
            <a:pPr>
              <a:buFont typeface="+mj-lt"/>
              <a:buAutoNum type="arabicPeriod"/>
            </a:pPr>
            <a:r>
              <a:rPr lang="en-US" b="1" dirty="0"/>
              <a:t>Feature Extraction</a:t>
            </a:r>
            <a:r>
              <a:rPr lang="en-US" dirty="0"/>
              <a:t>: REN calculates </a:t>
            </a:r>
            <a:r>
              <a:rPr lang="en-US" b="1" dirty="0"/>
              <a:t>log-returns</a:t>
            </a:r>
            <a:r>
              <a:rPr lang="en-US" dirty="0"/>
              <a:t> and other relevant features to ensure sophisticated modeling and analysis.</a:t>
            </a:r>
          </a:p>
          <a:p>
            <a:pPr>
              <a:buFont typeface="+mj-lt"/>
              <a:buAutoNum type="arabicPeriod"/>
            </a:pPr>
            <a:r>
              <a:rPr lang="en-US" b="1" dirty="0"/>
              <a:t>Quality Assurance</a:t>
            </a:r>
            <a:r>
              <a:rPr lang="en-US" dirty="0"/>
              <a:t>: REN performs thorough data checks to guarantee accuracy, ensuring reliable portfolio optimization.”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“One of the standout features of the REN package is its use of </a:t>
            </a:r>
            <a:r>
              <a:rPr lang="en-US" b="1" dirty="0"/>
              <a:t>parallel computing</a:t>
            </a:r>
            <a:r>
              <a:rPr lang="en-US" dirty="0"/>
              <a:t>. </a:t>
            </a:r>
          </a:p>
          <a:p>
            <a:r>
              <a:rPr lang="en-US" dirty="0"/>
              <a:t>This allows REN to handle large datasets efficiently by distributing tasks across multiple CPU cores, significantly speeding up the optimization process. </a:t>
            </a:r>
          </a:p>
          <a:p>
            <a:r>
              <a:rPr lang="en-US" dirty="0"/>
              <a:t>Not only does this make the package scalable, but it also reduces the time required for model fitting and portfolio analysis. So, even with extensive datasets, REN can deliver results faster and more effectively.”</a:t>
            </a:r>
          </a:p>
          <a:p>
            <a:endParaRPr lang="en-US" dirty="0"/>
          </a:p>
          <a:p>
            <a:r>
              <a:rPr lang="en-US" dirty="0"/>
              <a:t>Now </a:t>
            </a:r>
            <a:r>
              <a:rPr lang="en-US" dirty="0" err="1"/>
              <a:t>shijia</a:t>
            </a:r>
            <a:r>
              <a:rPr lang="en-US" dirty="0"/>
              <a:t> will take over from here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Hardik, Let’s now look at some of the key metrics we use to assess the performance of a portfolio. These metrics are essential for evaluating both the risk and returns of the portfolio.</a:t>
            </a:r>
          </a:p>
          <a:p>
            <a:endParaRPr lang="en-AU" dirty="0"/>
          </a:p>
          <a:p>
            <a:pPr>
              <a:buFont typeface="Arial" panose="020B0604020202020204" pitchFamily="34" charset="0"/>
              <a:buChar char="•"/>
            </a:pPr>
            <a:r>
              <a:rPr lang="en-AU" b="1" dirty="0"/>
              <a:t> The first one is Sharpe Ratio</a:t>
            </a:r>
            <a:r>
              <a:rPr lang="en-AU" dirty="0"/>
              <a:t>: This measures how much return we get for each unit of risk. A higher Sharpe ratio means the portfolio balances risk and return better.</a:t>
            </a:r>
          </a:p>
          <a:p>
            <a:pPr>
              <a:buFont typeface="Arial" panose="020B0604020202020204" pitchFamily="34" charset="0"/>
              <a:buChar char="•"/>
            </a:pPr>
            <a:endParaRPr lang="en-AU" dirty="0"/>
          </a:p>
          <a:p>
            <a:pPr>
              <a:buFont typeface="Arial" panose="020B0604020202020204" pitchFamily="34" charset="0"/>
              <a:buChar char="•"/>
            </a:pPr>
            <a:r>
              <a:rPr lang="en-AU" b="1" dirty="0"/>
              <a:t> The second one is </a:t>
            </a:r>
            <a:r>
              <a:rPr lang="en-AU" dirty="0"/>
              <a:t>Volatility, it shows how much a portfolio’s value goes up and down. Lower volatility means the portfolio is more stable, which investors prefer because it reduces the chance of big, sudden losses.</a:t>
            </a:r>
          </a:p>
          <a:p>
            <a:pPr>
              <a:buFont typeface="Arial" panose="020B0604020202020204" pitchFamily="34" charset="0"/>
              <a:buChar char="•"/>
            </a:pPr>
            <a:endParaRPr lang="en-AU" dirty="0"/>
          </a:p>
          <a:p>
            <a:r>
              <a:rPr lang="en-AU" b="1" dirty="0"/>
              <a:t>The third one is Maximum Drawdown</a:t>
            </a:r>
            <a:r>
              <a:rPr lang="en-AU" dirty="0"/>
              <a:t>: This measures the largest drop in portfolio value from its highest point. A smaller maximum drawdown means the portfolio holds its value better during tough times.</a:t>
            </a:r>
          </a:p>
          <a:p>
            <a:pPr>
              <a:buFont typeface="Arial" panose="020B0604020202020204" pitchFamily="34" charset="0"/>
              <a:buChar char="•"/>
            </a:pPr>
            <a:endParaRPr lang="en-AU" dirty="0"/>
          </a:p>
          <a:p>
            <a:pPr>
              <a:buFont typeface="Arial" panose="020B0604020202020204" pitchFamily="34" charset="0"/>
              <a:buChar char="•"/>
            </a:pPr>
            <a:r>
              <a:rPr lang="en-AU" b="1" dirty="0"/>
              <a:t>And lastly, </a:t>
            </a:r>
            <a:r>
              <a:rPr lang="en-AU" dirty="0"/>
              <a:t>Turnover shows how often the portfolio changes its holdings. High turnover can lead to higher costs, so it's important to keep turnover at a moderate level to balance performance and costs.</a:t>
            </a:r>
          </a:p>
          <a:p>
            <a:pPr>
              <a:buFont typeface="Arial" panose="020B0604020202020204" pitchFamily="34" charset="0"/>
              <a:buChar char="•"/>
            </a:pPr>
            <a:endParaRPr lang="en-AU" dirty="0"/>
          </a:p>
          <a:p>
            <a:r>
              <a:rPr lang="en-AU" dirty="0"/>
              <a:t>These metrics are important in evaluating the performance and risk management of any portfolio. By optimizing portfolios with the REN package, we aim to improve these metrics, ensuring a stable, efficient, and cost-effective investment strategy.</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Additionally to the metrics, we have also generated two plots, which are part of perform analysis function: </a:t>
            </a:r>
          </a:p>
          <a:p>
            <a:endParaRPr lang="en-AU" dirty="0"/>
          </a:p>
          <a:p>
            <a:pPr>
              <a:buFont typeface="Arial" panose="020B0604020202020204" pitchFamily="34" charset="0"/>
              <a:buChar char="•"/>
            </a:pPr>
            <a:r>
              <a:rPr lang="en-AU" b="1" dirty="0"/>
              <a:t>The plot on the left side is a Cumulative Returns Plot</a:t>
            </a:r>
            <a:r>
              <a:rPr lang="en-AU" dirty="0"/>
              <a:t>: This plot shows how the value of the portfolio grows over time. To create this, we used a method in the REN package that groups similar assets together. After each group is optimized, we combine these groups to make the final portfolio. This approach helps to spread out the risk, making the portfolio more stable and leading to consistent growth. The smooth line in the plot shows how this method reduces big swings in value by avoiding reliance on just a few assets.</a:t>
            </a:r>
          </a:p>
          <a:p>
            <a:pPr>
              <a:buFont typeface="Arial" panose="020B0604020202020204" pitchFamily="34" charset="0"/>
              <a:buChar char="•"/>
            </a:pPr>
            <a:endParaRPr lang="en-AU" b="1" dirty="0"/>
          </a:p>
          <a:p>
            <a:pPr>
              <a:buFont typeface="Arial" panose="020B0604020202020204" pitchFamily="34" charset="0"/>
              <a:buChar char="•"/>
            </a:pPr>
            <a:r>
              <a:rPr lang="en-AU" b="1" dirty="0"/>
              <a:t>The plot on the right side is a Cumulative Turnover Plot</a:t>
            </a:r>
            <a:r>
              <a:rPr lang="en-AU" dirty="0"/>
              <a:t>: it shows how often the portfolio's assets are bought and sold over time. Turnover affects how much it costs to manage the portfolio, since frequent trading can increase fees. This plot tracks the overall trading activity. The REN package uses techniques to limit how often assets need to be changed, keeping the turnover at a reasonable level. By doing this, we can lower costs while still keeping the portfolio well-balanced.</a:t>
            </a:r>
          </a:p>
          <a:p>
            <a:pPr>
              <a:buFont typeface="Arial" panose="020B0604020202020204" pitchFamily="34" charset="0"/>
              <a:buChar char="•"/>
            </a:pPr>
            <a:endParaRPr lang="en-AU" dirty="0"/>
          </a:p>
          <a:p>
            <a:pPr>
              <a:buFont typeface="Arial" panose="020B0604020202020204" pitchFamily="34" charset="0"/>
              <a:buChar char="•"/>
            </a:pPr>
            <a:r>
              <a:rPr lang="en-AU" dirty="0"/>
              <a:t>These two plots provide important insights into how the portfolio is performing. The </a:t>
            </a:r>
            <a:r>
              <a:rPr lang="en-AU" b="1" dirty="0"/>
              <a:t>cumulative returns plot</a:t>
            </a:r>
            <a:r>
              <a:rPr lang="en-AU" dirty="0"/>
              <a:t> shows the portfolio’s steady growth, helped by the REN package’s method of spreading out risk. The </a:t>
            </a:r>
            <a:r>
              <a:rPr lang="en-AU" b="1" dirty="0"/>
              <a:t>cumulative turnover plot</a:t>
            </a:r>
            <a:r>
              <a:rPr lang="en-AU" dirty="0"/>
              <a:t> shows the trading activity and helps us ensure that we’re keeping costs low by not trading too much. The REN package balances performance with efficient management, ensuring stability and minimizing unnecessary trading</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267"/>
          </a:xfrm>
          <a:prstGeom prst="rect">
            <a:avLst/>
          </a:prstGeom>
        </p:spPr>
      </p:pic>
      <p:sp>
        <p:nvSpPr>
          <p:cNvPr id="3" name="Text 0"/>
          <p:cNvSpPr/>
          <p:nvPr/>
        </p:nvSpPr>
        <p:spPr>
          <a:xfrm>
            <a:off x="6247805" y="598289"/>
            <a:ext cx="7621191" cy="4691063"/>
          </a:xfrm>
          <a:prstGeom prst="rect">
            <a:avLst/>
          </a:prstGeom>
          <a:noFill/>
          <a:ln/>
        </p:spPr>
        <p:txBody>
          <a:bodyPr wrap="square" lIns="0" tIns="0" rIns="0" bIns="0" rtlCol="0" anchor="t"/>
          <a:lstStyle/>
          <a:p>
            <a:pPr marL="0" indent="0">
              <a:lnSpc>
                <a:spcPts val="7350"/>
              </a:lnSpc>
              <a:buNone/>
            </a:pPr>
            <a:r>
              <a:rPr lang="en-US" sz="5900" dirty="0">
                <a:solidFill>
                  <a:srgbClr val="F2F0F4"/>
                </a:solidFill>
                <a:latin typeface="Montserrat" pitchFamily="34" charset="0"/>
                <a:ea typeface="Montserrat" pitchFamily="34" charset="-122"/>
                <a:cs typeface="Montserrat" pitchFamily="34" charset="-120"/>
              </a:rPr>
              <a:t>REN Package: Regularization Ensemble for Portfolio Optimization</a:t>
            </a:r>
            <a:endParaRPr lang="en-US" sz="5900" dirty="0"/>
          </a:p>
        </p:txBody>
      </p:sp>
      <p:sp>
        <p:nvSpPr>
          <p:cNvPr id="4" name="Text 1"/>
          <p:cNvSpPr/>
          <p:nvPr/>
        </p:nvSpPr>
        <p:spPr>
          <a:xfrm>
            <a:off x="6247805" y="5615583"/>
            <a:ext cx="7621191" cy="1392079"/>
          </a:xfrm>
          <a:prstGeom prst="rect">
            <a:avLst/>
          </a:prstGeom>
          <a:noFill/>
          <a:ln/>
        </p:spPr>
        <p:txBody>
          <a:bodyPr wrap="square" lIns="0" tIns="0" rIns="0" bIns="0" rtlCol="0" anchor="t"/>
          <a:lstStyle/>
          <a:p>
            <a:pPr marL="0" indent="0">
              <a:lnSpc>
                <a:spcPts val="2700"/>
              </a:lnSpc>
              <a:buNone/>
            </a:pPr>
            <a:endParaRPr lang="en-US" sz="1700" dirty="0"/>
          </a:p>
        </p:txBody>
      </p:sp>
      <p:sp>
        <p:nvSpPr>
          <p:cNvPr id="5" name="Shape 2"/>
          <p:cNvSpPr/>
          <p:nvPr/>
        </p:nvSpPr>
        <p:spPr>
          <a:xfrm>
            <a:off x="6247805" y="7268647"/>
            <a:ext cx="348020" cy="348020"/>
          </a:xfrm>
          <a:prstGeom prst="roundRect">
            <a:avLst>
              <a:gd name="adj" fmla="val 26271725"/>
            </a:avLst>
          </a:prstGeom>
          <a:solidFill>
            <a:srgbClr val="FD6A04"/>
          </a:solidFill>
          <a:ln w="7620">
            <a:solidFill>
              <a:srgbClr val="FFFFFF"/>
            </a:solidFill>
            <a:prstDash val="solid"/>
          </a:ln>
        </p:spPr>
        <p:txBody>
          <a:bodyPr/>
          <a:lstStyle/>
          <a:p>
            <a:endParaRPr lang="en-US"/>
          </a:p>
        </p:txBody>
      </p:sp>
      <p:sp>
        <p:nvSpPr>
          <p:cNvPr id="7" name="Text 4"/>
          <p:cNvSpPr/>
          <p:nvPr/>
        </p:nvSpPr>
        <p:spPr>
          <a:xfrm>
            <a:off x="6704528" y="7252335"/>
            <a:ext cx="1452336" cy="380643"/>
          </a:xfrm>
          <a:prstGeom prst="rect">
            <a:avLst/>
          </a:prstGeom>
          <a:noFill/>
          <a:ln/>
        </p:spPr>
        <p:txBody>
          <a:bodyPr wrap="none" lIns="0" tIns="0" rIns="0" bIns="0" rtlCol="0" anchor="t"/>
          <a:lstStyle/>
          <a:p>
            <a:pPr marL="0" indent="0" algn="l">
              <a:lnSpc>
                <a:spcPts val="2950"/>
              </a:lnSpc>
              <a:buNone/>
            </a:pPr>
            <a:r>
              <a:rPr lang="en-US" sz="2100" b="1" dirty="0">
                <a:solidFill>
                  <a:srgbClr val="DCD7E5"/>
                </a:solidFill>
                <a:latin typeface="Heebo Bold" pitchFamily="34" charset="0"/>
                <a:cs typeface="Heebo Bold" pitchFamily="34" charset="-120"/>
              </a:rPr>
              <a:t>Hardik &amp; David </a:t>
            </a:r>
            <a:endParaRPr lang="en-US" sz="2100" dirty="0"/>
          </a:p>
        </p:txBody>
      </p:sp>
      <p:sp>
        <p:nvSpPr>
          <p:cNvPr id="8" name="Rectangle 7">
            <a:extLst>
              <a:ext uri="{FF2B5EF4-FFF2-40B4-BE49-F238E27FC236}">
                <a16:creationId xmlns:a16="http://schemas.microsoft.com/office/drawing/2014/main" id="{B54EC731-B656-FF0D-44B0-A977ED4525D8}"/>
              </a:ext>
            </a:extLst>
          </p:cNvPr>
          <p:cNvSpPr/>
          <p:nvPr/>
        </p:nvSpPr>
        <p:spPr>
          <a:xfrm>
            <a:off x="12600633" y="7717134"/>
            <a:ext cx="2019719" cy="502418"/>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7008376"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Real-World Performance</a:t>
            </a:r>
            <a:endParaRPr lang="en-US" sz="4450" dirty="0"/>
          </a:p>
        </p:txBody>
      </p:sp>
      <p:sp>
        <p:nvSpPr>
          <p:cNvPr id="4" name="Shape 1"/>
          <p:cNvSpPr/>
          <p:nvPr/>
        </p:nvSpPr>
        <p:spPr>
          <a:xfrm>
            <a:off x="793790" y="2946678"/>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5" name="Text 2"/>
          <p:cNvSpPr/>
          <p:nvPr/>
        </p:nvSpPr>
        <p:spPr>
          <a:xfrm>
            <a:off x="987504" y="3031688"/>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Outperformance</a:t>
            </a:r>
            <a:endParaRPr lang="en-US" sz="2200" dirty="0"/>
          </a:p>
        </p:txBody>
      </p:sp>
      <p:sp>
        <p:nvSpPr>
          <p:cNvPr id="7" name="Text 4"/>
          <p:cNvSpPr/>
          <p:nvPr/>
        </p:nvSpPr>
        <p:spPr>
          <a:xfrm>
            <a:off x="1530906" y="3437096"/>
            <a:ext cx="2927747" cy="1451610"/>
          </a:xfrm>
          <a:prstGeom prst="rect">
            <a:avLst/>
          </a:prstGeom>
          <a:noFill/>
          <a:ln/>
        </p:spPr>
        <p:txBody>
          <a:bodyPr wrap="square" lIns="0" tIns="0" rIns="0" bIns="0" rtlCol="0" anchor="t"/>
          <a:lstStyle/>
          <a:p>
            <a:pPr marL="285750" indent="-285750">
              <a:buFont typeface="Arial" panose="020B0604020202020204" pitchFamily="34" charset="0"/>
              <a:buChar char="•"/>
            </a:pPr>
            <a:r>
              <a:rPr lang="en-AU" b="1" dirty="0">
                <a:solidFill>
                  <a:schemeClr val="bg1"/>
                </a:solidFill>
              </a:rPr>
              <a:t>Higher Sharpe Ratios</a:t>
            </a:r>
            <a:endParaRPr lang="en-AU" dirty="0">
              <a:solidFill>
                <a:schemeClr val="bg1"/>
              </a:solidFill>
            </a:endParaRPr>
          </a:p>
          <a:p>
            <a:pPr marL="285750" indent="-285750">
              <a:buFont typeface="Arial" panose="020B0604020202020204" pitchFamily="34" charset="0"/>
              <a:buChar char="•"/>
            </a:pPr>
            <a:r>
              <a:rPr lang="en-AU" b="1" dirty="0">
                <a:solidFill>
                  <a:schemeClr val="bg1"/>
                </a:solidFill>
              </a:rPr>
              <a:t>Lower Volatility</a:t>
            </a:r>
            <a:endParaRPr lang="en-AU" dirty="0">
              <a:solidFill>
                <a:schemeClr val="bg1"/>
              </a:solidFill>
            </a:endParaRPr>
          </a:p>
          <a:p>
            <a:pPr marL="285750" indent="-285750">
              <a:buFont typeface="Arial" panose="020B0604020202020204" pitchFamily="34" charset="0"/>
              <a:buChar char="•"/>
            </a:pPr>
            <a:r>
              <a:rPr lang="en-AU" b="1" dirty="0">
                <a:solidFill>
                  <a:schemeClr val="bg1"/>
                </a:solidFill>
              </a:rPr>
              <a:t>Better Maximum Drawdown</a:t>
            </a:r>
            <a:endParaRPr lang="en-AU" dirty="0">
              <a:solidFill>
                <a:schemeClr val="bg1"/>
              </a:solidFill>
            </a:endParaRPr>
          </a:p>
        </p:txBody>
      </p:sp>
      <p:sp>
        <p:nvSpPr>
          <p:cNvPr id="8" name="Shape 5"/>
          <p:cNvSpPr/>
          <p:nvPr/>
        </p:nvSpPr>
        <p:spPr>
          <a:xfrm>
            <a:off x="4685467" y="2946678"/>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9" name="Text 6"/>
          <p:cNvSpPr/>
          <p:nvPr/>
        </p:nvSpPr>
        <p:spPr>
          <a:xfrm>
            <a:off x="4843939" y="3031688"/>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Risk Management</a:t>
            </a:r>
            <a:endParaRPr lang="en-US" sz="2200" dirty="0"/>
          </a:p>
        </p:txBody>
      </p:sp>
      <p:sp>
        <p:nvSpPr>
          <p:cNvPr id="11" name="Text 8"/>
          <p:cNvSpPr/>
          <p:nvPr/>
        </p:nvSpPr>
        <p:spPr>
          <a:xfrm>
            <a:off x="5422583" y="3437096"/>
            <a:ext cx="2927747" cy="1088708"/>
          </a:xfrm>
          <a:prstGeom prst="rect">
            <a:avLst/>
          </a:prstGeom>
          <a:noFill/>
          <a:ln/>
        </p:spPr>
        <p:txBody>
          <a:bodyPr wrap="square" lIns="0" tIns="0" rIns="0" bIns="0" rtlCol="0" anchor="t"/>
          <a:lstStyle/>
          <a:p>
            <a:pPr marL="0" indent="0">
              <a:lnSpc>
                <a:spcPts val="2850"/>
              </a:lnSpc>
              <a:buNone/>
            </a:pPr>
            <a:r>
              <a:rPr lang="en-AU" dirty="0">
                <a:solidFill>
                  <a:schemeClr val="bg1"/>
                </a:solidFill>
              </a:rPr>
              <a:t>REN provides strong portfolio stability and risk reduction across varying market conditions.</a:t>
            </a:r>
            <a:endParaRPr lang="en-US" dirty="0">
              <a:solidFill>
                <a:schemeClr val="bg1"/>
              </a:solidFill>
            </a:endParaRPr>
          </a:p>
        </p:txBody>
      </p:sp>
      <p:sp>
        <p:nvSpPr>
          <p:cNvPr id="12" name="Shape 9"/>
          <p:cNvSpPr/>
          <p:nvPr/>
        </p:nvSpPr>
        <p:spPr>
          <a:xfrm>
            <a:off x="793790" y="5370671"/>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3" name="Text 10"/>
          <p:cNvSpPr/>
          <p:nvPr/>
        </p:nvSpPr>
        <p:spPr>
          <a:xfrm>
            <a:off x="952976" y="5455682"/>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nSpc>
                <a:spcPts val="2750"/>
              </a:lnSpc>
              <a:buNone/>
            </a:pPr>
            <a:r>
              <a:rPr lang="en-US" sz="2200" dirty="0">
                <a:solidFill>
                  <a:schemeClr val="bg1"/>
                </a:solidFill>
                <a:latin typeface="Montserrat" pitchFamily="34" charset="0"/>
              </a:rPr>
              <a:t>Tested datasets</a:t>
            </a:r>
            <a:endParaRPr lang="en-US" sz="2200" dirty="0">
              <a:solidFill>
                <a:schemeClr val="bg1"/>
              </a:solidFill>
            </a:endParaRPr>
          </a:p>
        </p:txBody>
      </p:sp>
      <p:sp>
        <p:nvSpPr>
          <p:cNvPr id="15" name="Text 12"/>
          <p:cNvSpPr/>
          <p:nvPr/>
        </p:nvSpPr>
        <p:spPr>
          <a:xfrm>
            <a:off x="1530906" y="5861090"/>
            <a:ext cx="6819305" cy="145161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AU" dirty="0" err="1">
                <a:solidFill>
                  <a:schemeClr val="bg1"/>
                </a:solidFill>
              </a:rPr>
              <a:t>Fama</a:t>
            </a:r>
            <a:r>
              <a:rPr lang="en-AU" dirty="0">
                <a:solidFill>
                  <a:schemeClr val="bg1"/>
                </a:solidFill>
              </a:rPr>
              <a:t>-French portfolios</a:t>
            </a:r>
          </a:p>
          <a:p>
            <a:pPr marL="285750" indent="-285750">
              <a:lnSpc>
                <a:spcPts val="2850"/>
              </a:lnSpc>
              <a:buFont typeface="Arial" panose="020B0604020202020204" pitchFamily="34" charset="0"/>
              <a:buChar char="•"/>
            </a:pPr>
            <a:r>
              <a:rPr lang="en-AU" dirty="0">
                <a:solidFill>
                  <a:schemeClr val="bg1"/>
                </a:solidFill>
              </a:rPr>
              <a:t>S&amp;P 500 </a:t>
            </a:r>
          </a:p>
          <a:p>
            <a:pPr marL="285750" indent="-285750">
              <a:lnSpc>
                <a:spcPts val="2850"/>
              </a:lnSpc>
              <a:buFont typeface="Arial" panose="020B0604020202020204" pitchFamily="34" charset="0"/>
              <a:buChar char="•"/>
            </a:pPr>
            <a:r>
              <a:rPr lang="en-AU" dirty="0">
                <a:solidFill>
                  <a:schemeClr val="bg1"/>
                </a:solidFill>
              </a:rPr>
              <a:t>Russell Top 200.</a:t>
            </a:r>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0FB7B-348F-AE33-F241-4A426C2BF887}"/>
              </a:ext>
            </a:extLst>
          </p:cNvPr>
          <p:cNvSpPr txBox="1"/>
          <p:nvPr/>
        </p:nvSpPr>
        <p:spPr>
          <a:xfrm>
            <a:off x="4058434" y="3699301"/>
            <a:ext cx="8880953" cy="830997"/>
          </a:xfrm>
          <a:prstGeom prst="rect">
            <a:avLst/>
          </a:prstGeom>
          <a:noFill/>
        </p:spPr>
        <p:txBody>
          <a:bodyPr wrap="square" rtlCol="0">
            <a:spAutoFit/>
          </a:bodyPr>
          <a:lstStyle/>
          <a:p>
            <a:r>
              <a:rPr lang="en-US" sz="4800" dirty="0">
                <a:solidFill>
                  <a:schemeClr val="bg1"/>
                </a:solidFill>
              </a:rPr>
              <a:t>Demonstrate in R studio</a:t>
            </a:r>
          </a:p>
        </p:txBody>
      </p:sp>
      <p:sp>
        <p:nvSpPr>
          <p:cNvPr id="3" name="Rectangle 2">
            <a:extLst>
              <a:ext uri="{FF2B5EF4-FFF2-40B4-BE49-F238E27FC236}">
                <a16:creationId xmlns:a16="http://schemas.microsoft.com/office/drawing/2014/main" id="{FD33DB6B-AE84-641D-81A6-FC279D127B34}"/>
              </a:ext>
            </a:extLst>
          </p:cNvPr>
          <p:cNvSpPr/>
          <p:nvPr/>
        </p:nvSpPr>
        <p:spPr>
          <a:xfrm>
            <a:off x="12600633" y="7717134"/>
            <a:ext cx="2019719" cy="502418"/>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1981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F0F4"/>
                </a:solidFill>
                <a:latin typeface="Montserrat" pitchFamily="34" charset="0"/>
                <a:ea typeface="Montserrat" pitchFamily="34" charset="-122"/>
                <a:cs typeface="Montserrat" pitchFamily="34" charset="-120"/>
              </a:rPr>
              <a:t>Challenges in Package Development</a:t>
            </a:r>
            <a:endParaRPr lang="en-US" sz="6150" dirty="0"/>
          </a:p>
        </p:txBody>
      </p:sp>
      <p:sp>
        <p:nvSpPr>
          <p:cNvPr id="4" name="Text 1"/>
          <p:cNvSpPr/>
          <p:nvPr/>
        </p:nvSpPr>
        <p:spPr>
          <a:xfrm>
            <a:off x="793790" y="4881800"/>
            <a:ext cx="7556421" cy="1590913"/>
          </a:xfrm>
          <a:prstGeom prst="rect">
            <a:avLst/>
          </a:prstGeom>
          <a:noFill/>
          <a:ln/>
        </p:spPr>
        <p:txBody>
          <a:bodyPr wrap="square" lIns="0" tIns="0" rIns="0" bIns="0" rtlCol="0" anchor="t"/>
          <a:lstStyle/>
          <a:p>
            <a:pPr marL="742950" lvl="1" indent="-285750">
              <a:buFont typeface="Arial" panose="020B0604020202020204" pitchFamily="34" charset="0"/>
              <a:buChar char="•"/>
            </a:pPr>
            <a:r>
              <a:rPr lang="en-AU" dirty="0">
                <a:solidFill>
                  <a:schemeClr val="bg1"/>
                </a:solidFill>
              </a:rPr>
              <a:t>Function loop bug, condition never meet.</a:t>
            </a:r>
            <a:endParaRPr lang="en-AU" sz="1800" dirty="0">
              <a:solidFill>
                <a:schemeClr val="bg1"/>
              </a:solidFill>
            </a:endParaRPr>
          </a:p>
          <a:p>
            <a:pPr marL="742950" lvl="1" indent="-285750">
              <a:buFont typeface="Arial" panose="020B0604020202020204" pitchFamily="34" charset="0"/>
              <a:buChar char="•"/>
            </a:pPr>
            <a:r>
              <a:rPr lang="en-AU" sz="1800" dirty="0" err="1">
                <a:solidFill>
                  <a:schemeClr val="bg1"/>
                </a:solidFill>
              </a:rPr>
              <a:t>pkgdown</a:t>
            </a:r>
            <a:r>
              <a:rPr lang="en-AU" sz="1800" dirty="0">
                <a:solidFill>
                  <a:schemeClr val="bg1"/>
                </a:solidFill>
              </a:rPr>
              <a:t> bug affected image paths, delaying our documentation efforts.</a:t>
            </a:r>
          </a:p>
          <a:p>
            <a:pPr marL="742950" lvl="1" indent="-285750">
              <a:buFont typeface="Arial" panose="020B0604020202020204" pitchFamily="34" charset="0"/>
              <a:buChar char="•"/>
            </a:pPr>
            <a:r>
              <a:rPr lang="en-AU" sz="1800" dirty="0">
                <a:solidFill>
                  <a:schemeClr val="bg1"/>
                </a:solidFill>
              </a:rPr>
              <a:t>Issues with GitHub Actions setup required restructuring the repository.</a:t>
            </a:r>
          </a:p>
          <a:p>
            <a:pPr marL="742950" lvl="1" indent="-285750">
              <a:buFont typeface="Arial" panose="020B0604020202020204" pitchFamily="34" charset="0"/>
              <a:buChar char="•"/>
            </a:pPr>
            <a:r>
              <a:rPr lang="en-AU" sz="1800" dirty="0">
                <a:solidFill>
                  <a:schemeClr val="bg1"/>
                </a:solidFill>
              </a:rPr>
              <a:t>Many small issues that seemed large at the time but were valuable learning experiences.</a:t>
            </a:r>
          </a:p>
        </p:txBody>
      </p:sp>
      <p:sp>
        <p:nvSpPr>
          <p:cNvPr id="6" name="Text 3"/>
          <p:cNvSpPr/>
          <p:nvPr/>
        </p:nvSpPr>
        <p:spPr>
          <a:xfrm>
            <a:off x="908566" y="6375202"/>
            <a:ext cx="133231"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Heebo Medium" pitchFamily="34" charset="0"/>
                <a:ea typeface="Heebo Medium" pitchFamily="34" charset="-122"/>
                <a:cs typeface="Heebo Medium" pitchFamily="34" charset="-120"/>
              </a:rPr>
              <a:t>hd</a:t>
            </a:r>
            <a:endParaRPr lang="en-US" sz="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550682"/>
            <a:ext cx="9456658"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a:t>
            </a:r>
            <a:endParaRPr lang="en-US" sz="4450" dirty="0"/>
          </a:p>
        </p:txBody>
      </p:sp>
      <p:sp>
        <p:nvSpPr>
          <p:cNvPr id="4" name="Shape 1"/>
          <p:cNvSpPr/>
          <p:nvPr/>
        </p:nvSpPr>
        <p:spPr>
          <a:xfrm>
            <a:off x="793790" y="4854773"/>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5" name="Text 2"/>
          <p:cNvSpPr/>
          <p:nvPr/>
        </p:nvSpPr>
        <p:spPr>
          <a:xfrm>
            <a:off x="987504" y="4939784"/>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30906" y="4854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Robust Solution</a:t>
            </a:r>
            <a:endParaRPr lang="en-US" sz="2200" dirty="0"/>
          </a:p>
        </p:txBody>
      </p:sp>
      <p:sp>
        <p:nvSpPr>
          <p:cNvPr id="7" name="Text 4"/>
          <p:cNvSpPr/>
          <p:nvPr/>
        </p:nvSpPr>
        <p:spPr>
          <a:xfrm>
            <a:off x="1530906" y="5345192"/>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REN combines regularization and ensemble learning for superior portfolio optimization. It enhances stability and performance in quantitative finance applications.</a:t>
            </a:r>
            <a:endParaRPr lang="en-US" sz="1750" dirty="0"/>
          </a:p>
        </p:txBody>
      </p:sp>
      <p:sp>
        <p:nvSpPr>
          <p:cNvPr id="8" name="Shape 5"/>
          <p:cNvSpPr/>
          <p:nvPr/>
        </p:nvSpPr>
        <p:spPr>
          <a:xfrm>
            <a:off x="5216962" y="4854773"/>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9" name="Text 6"/>
          <p:cNvSpPr/>
          <p:nvPr/>
        </p:nvSpPr>
        <p:spPr>
          <a:xfrm>
            <a:off x="5375434" y="4939784"/>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5954078" y="4854773"/>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Improved Diversification</a:t>
            </a:r>
            <a:endParaRPr lang="en-US" sz="2200" dirty="0"/>
          </a:p>
        </p:txBody>
      </p:sp>
      <p:sp>
        <p:nvSpPr>
          <p:cNvPr id="11" name="Text 8"/>
          <p:cNvSpPr/>
          <p:nvPr/>
        </p:nvSpPr>
        <p:spPr>
          <a:xfrm>
            <a:off x="5954078" y="5563433"/>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package offers better risk management through advanced diversification techniques. It adapts to various market conditions and asset classes.</a:t>
            </a:r>
            <a:endParaRPr lang="en-US" sz="1750" dirty="0"/>
          </a:p>
        </p:txBody>
      </p:sp>
      <p:sp>
        <p:nvSpPr>
          <p:cNvPr id="12" name="Shape 9"/>
          <p:cNvSpPr/>
          <p:nvPr/>
        </p:nvSpPr>
        <p:spPr>
          <a:xfrm>
            <a:off x="9640133" y="4854773"/>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3" name="Text 10"/>
          <p:cNvSpPr/>
          <p:nvPr/>
        </p:nvSpPr>
        <p:spPr>
          <a:xfrm>
            <a:off x="9799320" y="4939784"/>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0377249" y="4854773"/>
            <a:ext cx="2909649"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Educational Journey</a:t>
            </a:r>
            <a:endParaRPr lang="en-US" sz="2200" dirty="0"/>
          </a:p>
        </p:txBody>
      </p:sp>
      <p:sp>
        <p:nvSpPr>
          <p:cNvPr id="15" name="Text 12"/>
          <p:cNvSpPr/>
          <p:nvPr/>
        </p:nvSpPr>
        <p:spPr>
          <a:xfrm>
            <a:off x="10377249" y="5345192"/>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Despite challenges, the development process was highly rewarding. It provided insights into advanced financial modeling and software engineering practices.</a:t>
            </a:r>
            <a:endParaRPr lang="en-US" sz="1750" dirty="0"/>
          </a:p>
        </p:txBody>
      </p:sp>
      <p:sp>
        <p:nvSpPr>
          <p:cNvPr id="16" name="Rectangle 15">
            <a:extLst>
              <a:ext uri="{FF2B5EF4-FFF2-40B4-BE49-F238E27FC236}">
                <a16:creationId xmlns:a16="http://schemas.microsoft.com/office/drawing/2014/main" id="{37350D51-8D45-B636-2343-67BA707BBFC8}"/>
              </a:ext>
            </a:extLst>
          </p:cNvPr>
          <p:cNvSpPr/>
          <p:nvPr/>
        </p:nvSpPr>
        <p:spPr>
          <a:xfrm>
            <a:off x="12600633" y="7717134"/>
            <a:ext cx="2019719" cy="502418"/>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F2F0F4"/>
                </a:solidFill>
                <a:latin typeface="Montserrat" pitchFamily="34" charset="0"/>
              </a:rPr>
              <a:t>KEY CHALLENGES IN  PORTFOLIO OPTIMISATION </a:t>
            </a:r>
            <a:endParaRPr lang="en-US" sz="4300" dirty="0"/>
          </a:p>
        </p:txBody>
      </p:sp>
      <p:sp>
        <p:nvSpPr>
          <p:cNvPr id="4" name="Shape 1"/>
          <p:cNvSpPr/>
          <p:nvPr/>
        </p:nvSpPr>
        <p:spPr>
          <a:xfrm>
            <a:off x="1087041" y="2314932"/>
            <a:ext cx="30480" cy="5309949"/>
          </a:xfrm>
          <a:prstGeom prst="roundRect">
            <a:avLst>
              <a:gd name="adj" fmla="val 303837"/>
            </a:avLst>
          </a:prstGeom>
          <a:solidFill>
            <a:srgbClr val="4A2C85"/>
          </a:solidFill>
          <a:ln/>
        </p:spPr>
        <p:txBody>
          <a:bodyPr/>
          <a:lstStyle/>
          <a:p>
            <a:endParaRPr lang="en-US"/>
          </a:p>
        </p:txBody>
      </p:sp>
      <p:sp>
        <p:nvSpPr>
          <p:cNvPr id="5" name="Shape 2"/>
          <p:cNvSpPr/>
          <p:nvPr/>
        </p:nvSpPr>
        <p:spPr>
          <a:xfrm>
            <a:off x="1319808" y="2795707"/>
            <a:ext cx="771644" cy="30480"/>
          </a:xfrm>
          <a:prstGeom prst="roundRect">
            <a:avLst>
              <a:gd name="adj" fmla="val 303837"/>
            </a:avLst>
          </a:prstGeom>
          <a:solidFill>
            <a:srgbClr val="4A2C85"/>
          </a:solidFill>
          <a:ln/>
        </p:spPr>
        <p:txBody>
          <a:bodyPr/>
          <a:lstStyle/>
          <a:p>
            <a:endParaRPr lang="en-US"/>
          </a:p>
        </p:txBody>
      </p:sp>
      <p:sp>
        <p:nvSpPr>
          <p:cNvPr id="6" name="Shape 3"/>
          <p:cNvSpPr/>
          <p:nvPr/>
        </p:nvSpPr>
        <p:spPr>
          <a:xfrm>
            <a:off x="854273" y="2562939"/>
            <a:ext cx="496014" cy="496014"/>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7" name="Text 4"/>
          <p:cNvSpPr/>
          <p:nvPr/>
        </p:nvSpPr>
        <p:spPr>
          <a:xfrm>
            <a:off x="1042511" y="2645569"/>
            <a:ext cx="119420" cy="330756"/>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1</a:t>
            </a:r>
            <a:endParaRPr lang="en-US" sz="2600" dirty="0"/>
          </a:p>
        </p:txBody>
      </p:sp>
      <p:sp>
        <p:nvSpPr>
          <p:cNvPr id="8" name="Text 5"/>
          <p:cNvSpPr/>
          <p:nvPr/>
        </p:nvSpPr>
        <p:spPr>
          <a:xfrm>
            <a:off x="2314932" y="2535317"/>
            <a:ext cx="7061834" cy="523636"/>
          </a:xfrm>
          <a:prstGeom prst="rect">
            <a:avLst/>
          </a:prstGeom>
          <a:noFill/>
          <a:ln/>
        </p:spPr>
        <p:txBody>
          <a:bodyPr wrap="none" lIns="0" tIns="0" rIns="0" bIns="0" rtlCol="0" anchor="t"/>
          <a:lstStyle/>
          <a:p>
            <a:pPr marL="0" indent="0" algn="l">
              <a:lnSpc>
                <a:spcPts val="2700"/>
              </a:lnSpc>
              <a:buNone/>
            </a:pPr>
            <a:r>
              <a:rPr lang="en-US" sz="2000" b="1" dirty="0">
                <a:solidFill>
                  <a:srgbClr val="DCD7E5"/>
                </a:solidFill>
                <a:latin typeface="Montserrat" pitchFamily="34" charset="0"/>
              </a:rPr>
              <a:t>HIGH DIMENTIONALITY AND ESTIMATION ERRORS</a:t>
            </a:r>
            <a:endParaRPr lang="en-US" sz="2000" b="1"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ea typeface="Heebo Light" pitchFamily="34" charset="-122"/>
                <a:cs typeface="Heebo Light" pitchFamily="34" charset="-120"/>
              </a:rPr>
              <a:t>Large portfolios lead to unreliable estimates of asset returns and covariance, causing poor out-of-sample performance.</a:t>
            </a:r>
            <a:endParaRPr lang="en-US" sz="1700" dirty="0"/>
          </a:p>
        </p:txBody>
      </p:sp>
      <p:sp>
        <p:nvSpPr>
          <p:cNvPr id="10" name="Shape 7"/>
          <p:cNvSpPr/>
          <p:nvPr/>
        </p:nvSpPr>
        <p:spPr>
          <a:xfrm>
            <a:off x="1319808" y="4639151"/>
            <a:ext cx="771644" cy="30480"/>
          </a:xfrm>
          <a:prstGeom prst="roundRect">
            <a:avLst>
              <a:gd name="adj" fmla="val 303837"/>
            </a:avLst>
          </a:prstGeom>
          <a:solidFill>
            <a:srgbClr val="4A2C85"/>
          </a:solidFill>
          <a:ln/>
        </p:spPr>
        <p:txBody>
          <a:bodyPr/>
          <a:lstStyle/>
          <a:p>
            <a:endParaRPr lang="en-US"/>
          </a:p>
        </p:txBody>
      </p:sp>
      <p:sp>
        <p:nvSpPr>
          <p:cNvPr id="11" name="Shape 8"/>
          <p:cNvSpPr/>
          <p:nvPr/>
        </p:nvSpPr>
        <p:spPr>
          <a:xfrm>
            <a:off x="854273" y="4406384"/>
            <a:ext cx="496014" cy="496014"/>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2" name="Text 9"/>
          <p:cNvSpPr/>
          <p:nvPr/>
        </p:nvSpPr>
        <p:spPr>
          <a:xfrm>
            <a:off x="1008340" y="4489013"/>
            <a:ext cx="187881" cy="330756"/>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2</a:t>
            </a:r>
            <a:endParaRPr lang="en-US" sz="2600" dirty="0"/>
          </a:p>
        </p:txBody>
      </p:sp>
      <p:sp>
        <p:nvSpPr>
          <p:cNvPr id="13" name="Text 10"/>
          <p:cNvSpPr/>
          <p:nvPr/>
        </p:nvSpPr>
        <p:spPr>
          <a:xfrm>
            <a:off x="2314932" y="4378762"/>
            <a:ext cx="6187570" cy="344447"/>
          </a:xfrm>
          <a:prstGeom prst="rect">
            <a:avLst/>
          </a:prstGeom>
          <a:noFill/>
          <a:ln/>
        </p:spPr>
        <p:txBody>
          <a:bodyPr wrap="none" lIns="0" tIns="0" rIns="0" bIns="0" rtlCol="0" anchor="t"/>
          <a:lstStyle/>
          <a:p>
            <a:pPr marL="0" indent="0" algn="l">
              <a:lnSpc>
                <a:spcPts val="2700"/>
              </a:lnSpc>
              <a:buNone/>
            </a:pPr>
            <a:r>
              <a:rPr lang="en-US" sz="2000" b="1" dirty="0">
                <a:solidFill>
                  <a:srgbClr val="DCD7E5"/>
                </a:solidFill>
                <a:latin typeface="Montserrat" pitchFamily="34" charset="0"/>
              </a:rPr>
              <a:t>STRONG CORRELATIONS BETWEEN ASSETS </a:t>
            </a:r>
            <a:endParaRPr lang="en-US" sz="2000" b="1"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CD7E5"/>
                </a:solidFill>
                <a:latin typeface="Heebo Light" pitchFamily="34" charset="0"/>
                <a:cs typeface="Heebo Light" pitchFamily="34" charset="-120"/>
              </a:rPr>
              <a:t>Existing </a:t>
            </a:r>
            <a:r>
              <a:rPr lang="en-US" sz="1700" dirty="0" err="1">
                <a:solidFill>
                  <a:srgbClr val="DCD7E5"/>
                </a:solidFill>
                <a:latin typeface="Heebo Light" pitchFamily="34" charset="0"/>
                <a:cs typeface="Heebo Light" pitchFamily="34" charset="-120"/>
              </a:rPr>
              <a:t>regularisation</a:t>
            </a:r>
            <a:r>
              <a:rPr lang="en-US" sz="1700" dirty="0">
                <a:solidFill>
                  <a:srgbClr val="DCD7E5"/>
                </a:solidFill>
                <a:latin typeface="Heebo Light" pitchFamily="34" charset="0"/>
                <a:cs typeface="Heebo Light" pitchFamily="34" charset="-120"/>
              </a:rPr>
              <a:t> methods fail to handle highly correlated assets, leading to unstable or non- unique solutions.</a:t>
            </a:r>
            <a:endParaRPr lang="en-US" sz="1700" dirty="0"/>
          </a:p>
        </p:txBody>
      </p:sp>
      <p:sp>
        <p:nvSpPr>
          <p:cNvPr id="15" name="Shape 12"/>
          <p:cNvSpPr/>
          <p:nvPr/>
        </p:nvSpPr>
        <p:spPr>
          <a:xfrm>
            <a:off x="1319808" y="6482596"/>
            <a:ext cx="771644" cy="30480"/>
          </a:xfrm>
          <a:prstGeom prst="roundRect">
            <a:avLst>
              <a:gd name="adj" fmla="val 303837"/>
            </a:avLst>
          </a:prstGeom>
          <a:solidFill>
            <a:srgbClr val="4A2C85"/>
          </a:solidFill>
          <a:ln/>
        </p:spPr>
        <p:txBody>
          <a:bodyPr/>
          <a:lstStyle/>
          <a:p>
            <a:endParaRPr lang="en-US"/>
          </a:p>
        </p:txBody>
      </p:sp>
      <p:sp>
        <p:nvSpPr>
          <p:cNvPr id="16" name="Shape 13"/>
          <p:cNvSpPr/>
          <p:nvPr/>
        </p:nvSpPr>
        <p:spPr>
          <a:xfrm>
            <a:off x="854273" y="6249829"/>
            <a:ext cx="496014" cy="496014"/>
          </a:xfrm>
          <a:prstGeom prst="roundRect">
            <a:avLst>
              <a:gd name="adj" fmla="val 18671"/>
            </a:avLst>
          </a:prstGeom>
          <a:solidFill>
            <a:srgbClr val="31136C"/>
          </a:solidFill>
          <a:ln w="7620">
            <a:solidFill>
              <a:srgbClr val="4A2C85"/>
            </a:solidFill>
            <a:prstDash val="solid"/>
          </a:ln>
        </p:spPr>
        <p:txBody>
          <a:bodyPr/>
          <a:lstStyle/>
          <a:p>
            <a:endParaRPr lang="en-US"/>
          </a:p>
        </p:txBody>
      </p:sp>
      <p:sp>
        <p:nvSpPr>
          <p:cNvPr id="17" name="Text 14"/>
          <p:cNvSpPr/>
          <p:nvPr/>
        </p:nvSpPr>
        <p:spPr>
          <a:xfrm>
            <a:off x="1008936" y="6332458"/>
            <a:ext cx="186571" cy="330756"/>
          </a:xfrm>
          <a:prstGeom prst="rect">
            <a:avLst/>
          </a:prstGeom>
          <a:noFill/>
          <a:ln/>
        </p:spPr>
        <p:txBody>
          <a:bodyPr wrap="none" lIns="0" tIns="0" rIns="0" bIns="0" rtlCol="0" anchor="t"/>
          <a:lstStyle/>
          <a:p>
            <a:pPr marL="0" indent="0" algn="ctr">
              <a:lnSpc>
                <a:spcPts val="2600"/>
              </a:lnSpc>
              <a:buNone/>
            </a:pPr>
            <a:r>
              <a:rPr lang="en-US" sz="2600" dirty="0">
                <a:solidFill>
                  <a:srgbClr val="DCD7E5"/>
                </a:solidFill>
                <a:latin typeface="Montserrat" pitchFamily="34" charset="0"/>
                <a:ea typeface="Montserrat" pitchFamily="34" charset="-122"/>
                <a:cs typeface="Montserrat" pitchFamily="34" charset="-120"/>
              </a:rPr>
              <a:t>3</a:t>
            </a:r>
            <a:endParaRPr lang="en-US" sz="2600" dirty="0"/>
          </a:p>
        </p:txBody>
      </p:sp>
      <p:sp>
        <p:nvSpPr>
          <p:cNvPr id="18" name="Text 15"/>
          <p:cNvSpPr/>
          <p:nvPr/>
        </p:nvSpPr>
        <p:spPr>
          <a:xfrm>
            <a:off x="2314932" y="6222206"/>
            <a:ext cx="3211711" cy="344448"/>
          </a:xfrm>
          <a:prstGeom prst="rect">
            <a:avLst/>
          </a:prstGeom>
          <a:noFill/>
          <a:ln/>
        </p:spPr>
        <p:txBody>
          <a:bodyPr wrap="none" lIns="0" tIns="0" rIns="0" bIns="0" rtlCol="0" anchor="t"/>
          <a:lstStyle/>
          <a:p>
            <a:pPr marL="0" indent="0" algn="l">
              <a:lnSpc>
                <a:spcPts val="2700"/>
              </a:lnSpc>
              <a:buNone/>
            </a:pPr>
            <a:r>
              <a:rPr lang="en-US" sz="2150" b="1" dirty="0">
                <a:solidFill>
                  <a:srgbClr val="DCD7E5"/>
                </a:solidFill>
                <a:latin typeface="Montserrat" pitchFamily="34" charset="0"/>
              </a:rPr>
              <a:t>POOR DIVERSIFICATION </a:t>
            </a:r>
            <a:endParaRPr lang="en-US" sz="2150" b="1"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err="1">
                <a:solidFill>
                  <a:srgbClr val="DCD7E5"/>
                </a:solidFill>
                <a:latin typeface="Heebo Light" pitchFamily="34" charset="0"/>
                <a:cs typeface="Heebo Light" pitchFamily="34" charset="-120"/>
              </a:rPr>
              <a:t>Regularisation</a:t>
            </a:r>
            <a:r>
              <a:rPr lang="en-US" sz="1700" dirty="0">
                <a:solidFill>
                  <a:srgbClr val="DCD7E5"/>
                </a:solidFill>
                <a:latin typeface="Heebo Light" pitchFamily="34" charset="0"/>
                <a:cs typeface="Heebo Light" pitchFamily="34" charset="-120"/>
              </a:rPr>
              <a:t> techniques often result in overly concentrated portfolios, reducing diversification and increasing risk. </a:t>
            </a:r>
            <a:endParaRPr lang="en-US"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3" grpId="0" animBg="1"/>
      <p:bldP spid="14"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109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rPr>
              <a:t>SOLUTIONS BY REN </a:t>
            </a:r>
            <a:endParaRPr lang="en-US" sz="4450" dirty="0"/>
          </a:p>
        </p:txBody>
      </p:sp>
      <p:sp>
        <p:nvSpPr>
          <p:cNvPr id="4" name="Shape 1"/>
          <p:cNvSpPr/>
          <p:nvPr/>
        </p:nvSpPr>
        <p:spPr>
          <a:xfrm>
            <a:off x="793789" y="221682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5" name="Text 2"/>
          <p:cNvSpPr/>
          <p:nvPr/>
        </p:nvSpPr>
        <p:spPr>
          <a:xfrm>
            <a:off x="1011139" y="2337196"/>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30907" y="2117646"/>
            <a:ext cx="2698194"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rPr>
              <a:t>MANAGING HIGH DIMENSIONLAITY </a:t>
            </a:r>
            <a:endParaRPr lang="en-US" sz="2200" dirty="0"/>
          </a:p>
        </p:txBody>
      </p:sp>
      <p:sp>
        <p:nvSpPr>
          <p:cNvPr id="7" name="Text 4"/>
          <p:cNvSpPr/>
          <p:nvPr/>
        </p:nvSpPr>
        <p:spPr>
          <a:xfrm>
            <a:off x="1530906" y="3026092"/>
            <a:ext cx="3098007" cy="1088708"/>
          </a:xfrm>
          <a:prstGeom prst="rect">
            <a:avLst/>
          </a:prstGeom>
          <a:noFill/>
          <a:ln/>
        </p:spPr>
        <p:txBody>
          <a:bodyPr wrap="square" lIns="0" tIns="0" rIns="0" bIns="0" rtlCol="0" anchor="t"/>
          <a:lstStyle/>
          <a:p>
            <a:pPr marL="0" indent="0">
              <a:lnSpc>
                <a:spcPts val="2850"/>
              </a:lnSpc>
              <a:buNone/>
            </a:pPr>
            <a:r>
              <a:rPr lang="en-US" dirty="0">
                <a:solidFill>
                  <a:srgbClr val="DCD7E5"/>
                </a:solidFill>
                <a:latin typeface="Heebo Light" pitchFamily="34" charset="0"/>
                <a:ea typeface="Heebo Light" pitchFamily="34" charset="-122"/>
                <a:cs typeface="Heebo Light" pitchFamily="34" charset="-120"/>
              </a:rPr>
              <a:t>REN divided assets into smaller, manageable subsets</a:t>
            </a:r>
          </a:p>
          <a:p>
            <a:pPr marL="0" indent="0">
              <a:lnSpc>
                <a:spcPts val="2850"/>
              </a:lnSpc>
              <a:buNone/>
            </a:pPr>
            <a:r>
              <a:rPr lang="en-US" dirty="0">
                <a:solidFill>
                  <a:srgbClr val="DCD7E5"/>
                </a:solidFill>
                <a:latin typeface="Heebo Light" pitchFamily="34" charset="0"/>
                <a:ea typeface="Heebo Light" pitchFamily="34" charset="-122"/>
                <a:cs typeface="Heebo Light" pitchFamily="34" charset="-120"/>
              </a:rPr>
              <a:t>(clusters), reducing dimensionality and improving estimation accuracy.</a:t>
            </a:r>
            <a:endParaRPr lang="en-US" dirty="0"/>
          </a:p>
        </p:txBody>
      </p:sp>
      <p:sp>
        <p:nvSpPr>
          <p:cNvPr id="8" name="Shape 5"/>
          <p:cNvSpPr/>
          <p:nvPr/>
        </p:nvSpPr>
        <p:spPr>
          <a:xfrm>
            <a:off x="4680586" y="221682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9" name="Text 6"/>
          <p:cNvSpPr/>
          <p:nvPr/>
        </p:nvSpPr>
        <p:spPr>
          <a:xfrm>
            <a:off x="4818460" y="2358508"/>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5422464" y="2117646"/>
            <a:ext cx="3145096"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rPr>
              <a:t>CORRELATED ASSETS </a:t>
            </a:r>
            <a:endParaRPr lang="en-US" sz="2200" dirty="0"/>
          </a:p>
        </p:txBody>
      </p:sp>
      <p:sp>
        <p:nvSpPr>
          <p:cNvPr id="11" name="Text 8"/>
          <p:cNvSpPr/>
          <p:nvPr/>
        </p:nvSpPr>
        <p:spPr>
          <a:xfrm>
            <a:off x="5534413" y="3026092"/>
            <a:ext cx="3321367"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REN clusters assets by correlation and selects representatives from each cluster, creating more stable portfolios with lower within-portfolio correlations. </a:t>
            </a:r>
            <a:endParaRPr lang="en-US" sz="1750" dirty="0"/>
          </a:p>
        </p:txBody>
      </p:sp>
      <p:sp>
        <p:nvSpPr>
          <p:cNvPr id="12" name="Shape 9"/>
          <p:cNvSpPr/>
          <p:nvPr/>
        </p:nvSpPr>
        <p:spPr>
          <a:xfrm>
            <a:off x="793790" y="590228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3" name="Text 10"/>
          <p:cNvSpPr/>
          <p:nvPr/>
        </p:nvSpPr>
        <p:spPr>
          <a:xfrm>
            <a:off x="952976" y="5987296"/>
            <a:ext cx="191929"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4" name="Text 11"/>
          <p:cNvSpPr/>
          <p:nvPr/>
        </p:nvSpPr>
        <p:spPr>
          <a:xfrm>
            <a:off x="1530906" y="5902285"/>
            <a:ext cx="2895243"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rPr>
              <a:t>ENHANCING DIVERSIFICTAION </a:t>
            </a:r>
            <a:endParaRPr lang="en-US" sz="2200" dirty="0"/>
          </a:p>
        </p:txBody>
      </p:sp>
      <p:sp>
        <p:nvSpPr>
          <p:cNvPr id="15" name="Text 12"/>
          <p:cNvSpPr/>
          <p:nvPr/>
        </p:nvSpPr>
        <p:spPr>
          <a:xfrm>
            <a:off x="1530906" y="6392704"/>
            <a:ext cx="7324874"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cs typeface="Heebo Light" pitchFamily="34" charset="-120"/>
              </a:rPr>
              <a:t>REN ensures better diversification and risk management by drawing assets from different clusters and constructing an ensemble of sub-portfolios.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0968"/>
            <a:ext cx="7556421" cy="3912870"/>
          </a:xfrm>
          <a:prstGeom prst="rect">
            <a:avLst/>
          </a:prstGeom>
          <a:noFill/>
          <a:ln/>
        </p:spPr>
        <p:txBody>
          <a:bodyPr wrap="square" lIns="0" tIns="0" rIns="0" bIns="0" rtlCol="0" anchor="t"/>
          <a:lstStyle/>
          <a:p>
            <a:pPr marL="0" indent="0" algn="ctr">
              <a:lnSpc>
                <a:spcPts val="7700"/>
              </a:lnSpc>
              <a:buNone/>
            </a:pPr>
            <a:r>
              <a:rPr lang="en-US" sz="6150" dirty="0">
                <a:solidFill>
                  <a:srgbClr val="F2F0F4"/>
                </a:solidFill>
                <a:latin typeface="Montserrat" pitchFamily="34" charset="0"/>
                <a:ea typeface="Montserrat" pitchFamily="34" charset="-122"/>
                <a:cs typeface="Montserrat" pitchFamily="34" charset="-120"/>
              </a:rPr>
              <a:t>R PACKAGE - REN</a:t>
            </a:r>
            <a:endParaRPr lang="en-US" sz="6150" dirty="0"/>
          </a:p>
        </p:txBody>
      </p:sp>
      <p:sp>
        <p:nvSpPr>
          <p:cNvPr id="4" name="Text 1"/>
          <p:cNvSpPr/>
          <p:nvPr/>
        </p:nvSpPr>
        <p:spPr>
          <a:xfrm>
            <a:off x="793789" y="2651760"/>
            <a:ext cx="7556421" cy="2195209"/>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2800" dirty="0">
                <a:solidFill>
                  <a:srgbClr val="DCD7E5"/>
                </a:solidFill>
                <a:latin typeface="Heebo Light" pitchFamily="34" charset="0"/>
                <a:ea typeface="Heebo Light" pitchFamily="34" charset="-122"/>
                <a:cs typeface="Heebo Light" pitchFamily="34" charset="-120"/>
              </a:rPr>
              <a:t>REN is a cutting-edge R package designed for sophisticated portfolio optimization. It leverages regularization techniques and combines multiple optimized sub-portfolios to create diversified investment strategies. </a:t>
            </a:r>
          </a:p>
          <a:p>
            <a:pPr>
              <a:lnSpc>
                <a:spcPts val="2850"/>
              </a:lnSpc>
            </a:pPr>
            <a:endParaRPr lang="en-US" sz="2800" dirty="0">
              <a:solidFill>
                <a:srgbClr val="DCD7E5"/>
              </a:solidFill>
              <a:latin typeface="Heebo Light" pitchFamily="34" charset="0"/>
              <a:ea typeface="Heebo Light" pitchFamily="34" charset="-122"/>
              <a:cs typeface="Heebo Light" pitchFamily="34" charset="-120"/>
            </a:endParaRPr>
          </a:p>
          <a:p>
            <a:pPr>
              <a:lnSpc>
                <a:spcPts val="2850"/>
              </a:lnSpc>
            </a:pPr>
            <a:endParaRPr lang="en-US" sz="2800" dirty="0">
              <a:solidFill>
                <a:srgbClr val="DCD7E5"/>
              </a:solidFill>
              <a:latin typeface="Heebo Light" pitchFamily="34" charset="0"/>
              <a:ea typeface="Heebo Light" pitchFamily="34" charset="-122"/>
              <a:cs typeface="Heebo Light" pitchFamily="34" charset="-120"/>
            </a:endParaRPr>
          </a:p>
          <a:p>
            <a:pPr marL="285750" indent="-285750">
              <a:lnSpc>
                <a:spcPts val="2850"/>
              </a:lnSpc>
              <a:buFont typeface="Arial" panose="020B0604020202020204" pitchFamily="34" charset="0"/>
              <a:buChar char="•"/>
            </a:pPr>
            <a:r>
              <a:rPr lang="en-US" sz="2800" dirty="0">
                <a:solidFill>
                  <a:srgbClr val="DCD7E5"/>
                </a:solidFill>
                <a:latin typeface="Heebo Light" pitchFamily="34" charset="0"/>
                <a:ea typeface="Heebo Light" pitchFamily="34" charset="-122"/>
                <a:cs typeface="Heebo Light" pitchFamily="34" charset="-120"/>
              </a:rPr>
              <a:t>REN's four key functions - prepare_data, setup_parallel, perform_analysis, and Ren (main function) - work synergistically to deliver robust financial analysis.</a:t>
            </a:r>
            <a:endParaRPr lang="en-US" sz="2800" dirty="0"/>
          </a:p>
        </p:txBody>
      </p:sp>
      <p:pic>
        <p:nvPicPr>
          <p:cNvPr id="1026" name="Picture 2" descr="CRAN: Package raster">
            <a:extLst>
              <a:ext uri="{FF2B5EF4-FFF2-40B4-BE49-F238E27FC236}">
                <a16:creationId xmlns:a16="http://schemas.microsoft.com/office/drawing/2014/main" id="{A3F425AF-1BEA-B382-F942-129BD5468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880" y="0"/>
            <a:ext cx="568452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308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Using REN with the FF25 Dataset</a:t>
            </a:r>
            <a:endParaRPr lang="en-US" sz="4450" dirty="0"/>
          </a:p>
        </p:txBody>
      </p:sp>
      <p:sp>
        <p:nvSpPr>
          <p:cNvPr id="4" name="Shape 1"/>
          <p:cNvSpPr/>
          <p:nvPr/>
        </p:nvSpPr>
        <p:spPr>
          <a:xfrm>
            <a:off x="793790" y="2650808"/>
            <a:ext cx="3664863" cy="2047994"/>
          </a:xfrm>
          <a:prstGeom prst="roundRect">
            <a:avLst>
              <a:gd name="adj" fmla="val 4652"/>
            </a:avLst>
          </a:prstGeom>
          <a:solidFill>
            <a:srgbClr val="31136C"/>
          </a:solidFill>
          <a:ln w="7620">
            <a:solidFill>
              <a:srgbClr val="4A2C85"/>
            </a:solidFill>
            <a:prstDash val="solid"/>
          </a:ln>
        </p:spPr>
        <p:txBody>
          <a:bodyPr/>
          <a:lstStyle/>
          <a:p>
            <a:endParaRPr lang="en-US"/>
          </a:p>
        </p:txBody>
      </p:sp>
      <p:sp>
        <p:nvSpPr>
          <p:cNvPr id="5" name="Text 2"/>
          <p:cNvSpPr/>
          <p:nvPr/>
        </p:nvSpPr>
        <p:spPr>
          <a:xfrm>
            <a:off x="1028224" y="288524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FF25 Overview</a:t>
            </a:r>
            <a:endParaRPr lang="en-US" sz="2200" dirty="0"/>
          </a:p>
        </p:txBody>
      </p:sp>
      <p:sp>
        <p:nvSpPr>
          <p:cNvPr id="6" name="Text 3"/>
          <p:cNvSpPr/>
          <p:nvPr/>
        </p:nvSpPr>
        <p:spPr>
          <a:xfrm>
            <a:off x="1028224" y="337566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a:t>
            </a:r>
            <a:r>
              <a:rPr lang="en-US" sz="1750" dirty="0" err="1">
                <a:solidFill>
                  <a:srgbClr val="DCD7E5"/>
                </a:solidFill>
                <a:latin typeface="Heebo Light" pitchFamily="34" charset="0"/>
                <a:ea typeface="Heebo Light" pitchFamily="34" charset="-122"/>
                <a:cs typeface="Heebo Light" pitchFamily="34" charset="-120"/>
              </a:rPr>
              <a:t>Fama</a:t>
            </a:r>
            <a:r>
              <a:rPr lang="en-US" sz="1750" dirty="0">
                <a:solidFill>
                  <a:srgbClr val="DCD7E5"/>
                </a:solidFill>
                <a:latin typeface="Heebo Light" pitchFamily="34" charset="0"/>
                <a:ea typeface="Heebo Light" pitchFamily="34" charset="-122"/>
                <a:cs typeface="Heebo Light" pitchFamily="34" charset="-120"/>
              </a:rPr>
              <a:t>-French dataset comprises 25 portfolios based on size and value of U.S. stocks.</a:t>
            </a:r>
            <a:endParaRPr lang="en-US" sz="1750" dirty="0"/>
          </a:p>
        </p:txBody>
      </p:sp>
      <p:sp>
        <p:nvSpPr>
          <p:cNvPr id="7" name="Shape 4"/>
          <p:cNvSpPr/>
          <p:nvPr/>
        </p:nvSpPr>
        <p:spPr>
          <a:xfrm>
            <a:off x="4685467" y="2650808"/>
            <a:ext cx="3664863" cy="2047994"/>
          </a:xfrm>
          <a:prstGeom prst="roundRect">
            <a:avLst>
              <a:gd name="adj" fmla="val 4652"/>
            </a:avLst>
          </a:prstGeom>
          <a:solidFill>
            <a:srgbClr val="31136C"/>
          </a:solidFill>
          <a:ln w="7620">
            <a:solidFill>
              <a:srgbClr val="4A2C85"/>
            </a:solidFill>
            <a:prstDash val="solid"/>
          </a:ln>
        </p:spPr>
        <p:txBody>
          <a:bodyPr/>
          <a:lstStyle/>
          <a:p>
            <a:endParaRPr lang="en-US"/>
          </a:p>
        </p:txBody>
      </p:sp>
      <p:sp>
        <p:nvSpPr>
          <p:cNvPr id="8" name="Text 5"/>
          <p:cNvSpPr/>
          <p:nvPr/>
        </p:nvSpPr>
        <p:spPr>
          <a:xfrm>
            <a:off x="4919901" y="288524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Correlation Analysis</a:t>
            </a:r>
            <a:endParaRPr lang="en-US" sz="2200" dirty="0"/>
          </a:p>
        </p:txBody>
      </p:sp>
      <p:sp>
        <p:nvSpPr>
          <p:cNvPr id="9" name="Text 6"/>
          <p:cNvSpPr/>
          <p:nvPr/>
        </p:nvSpPr>
        <p:spPr>
          <a:xfrm>
            <a:off x="4919901" y="3375660"/>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REN identified asset clusters within FF25 based on their correlation structures.</a:t>
            </a:r>
            <a:endParaRPr lang="en-US" sz="1750" dirty="0"/>
          </a:p>
        </p:txBody>
      </p:sp>
      <p:sp>
        <p:nvSpPr>
          <p:cNvPr id="10" name="Shape 7"/>
          <p:cNvSpPr/>
          <p:nvPr/>
        </p:nvSpPr>
        <p:spPr>
          <a:xfrm>
            <a:off x="793790" y="4925616"/>
            <a:ext cx="3664863" cy="2410897"/>
          </a:xfrm>
          <a:prstGeom prst="roundRect">
            <a:avLst>
              <a:gd name="adj" fmla="val 3952"/>
            </a:avLst>
          </a:prstGeom>
          <a:solidFill>
            <a:srgbClr val="31136C"/>
          </a:solidFill>
          <a:ln w="7620">
            <a:solidFill>
              <a:srgbClr val="4A2C85"/>
            </a:solidFill>
            <a:prstDash val="solid"/>
          </a:ln>
        </p:spPr>
        <p:txBody>
          <a:bodyPr/>
          <a:lstStyle/>
          <a:p>
            <a:endParaRPr lang="en-US"/>
          </a:p>
        </p:txBody>
      </p:sp>
      <p:sp>
        <p:nvSpPr>
          <p:cNvPr id="11" name="Text 8"/>
          <p:cNvSpPr/>
          <p:nvPr/>
        </p:nvSpPr>
        <p:spPr>
          <a:xfrm>
            <a:off x="1028224" y="5160050"/>
            <a:ext cx="3162181"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Sub-Portfolio Creation</a:t>
            </a:r>
            <a:endParaRPr lang="en-US" sz="2200" dirty="0"/>
          </a:p>
        </p:txBody>
      </p:sp>
      <p:sp>
        <p:nvSpPr>
          <p:cNvPr id="12" name="Text 9"/>
          <p:cNvSpPr/>
          <p:nvPr/>
        </p:nvSpPr>
        <p:spPr>
          <a:xfrm>
            <a:off x="1028224" y="5650468"/>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Optimized sub-portfolios were generated to maximize risk-adjusted returns.</a:t>
            </a:r>
            <a:endParaRPr lang="en-US" sz="1750" dirty="0"/>
          </a:p>
        </p:txBody>
      </p:sp>
      <p:sp>
        <p:nvSpPr>
          <p:cNvPr id="13" name="Shape 10"/>
          <p:cNvSpPr/>
          <p:nvPr/>
        </p:nvSpPr>
        <p:spPr>
          <a:xfrm>
            <a:off x="4685467" y="4925616"/>
            <a:ext cx="3664863" cy="2410897"/>
          </a:xfrm>
          <a:prstGeom prst="roundRect">
            <a:avLst>
              <a:gd name="adj" fmla="val 3952"/>
            </a:avLst>
          </a:prstGeom>
          <a:solidFill>
            <a:srgbClr val="31136C"/>
          </a:solidFill>
          <a:ln w="7620">
            <a:solidFill>
              <a:srgbClr val="4A2C85"/>
            </a:solidFill>
            <a:prstDash val="solid"/>
          </a:ln>
        </p:spPr>
        <p:txBody>
          <a:bodyPr/>
          <a:lstStyle/>
          <a:p>
            <a:endParaRPr lang="en-US"/>
          </a:p>
        </p:txBody>
      </p:sp>
      <p:sp>
        <p:nvSpPr>
          <p:cNvPr id="14" name="Text 11"/>
          <p:cNvSpPr/>
          <p:nvPr/>
        </p:nvSpPr>
        <p:spPr>
          <a:xfrm>
            <a:off x="4919901" y="516005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Ensemble Results</a:t>
            </a:r>
            <a:endParaRPr lang="en-US" sz="2200" dirty="0"/>
          </a:p>
        </p:txBody>
      </p:sp>
      <p:sp>
        <p:nvSpPr>
          <p:cNvPr id="15" name="Text 12"/>
          <p:cNvSpPr/>
          <p:nvPr/>
        </p:nvSpPr>
        <p:spPr>
          <a:xfrm>
            <a:off x="4919901" y="5650468"/>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averaged portfolio demonstrated improved diversification and performance metrics.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147" y="685681"/>
            <a:ext cx="7941707" cy="1073468"/>
          </a:xfrm>
          <a:prstGeom prst="rect">
            <a:avLst/>
          </a:prstGeom>
          <a:noFill/>
          <a:ln/>
        </p:spPr>
        <p:txBody>
          <a:bodyPr wrap="squar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Data Preparation: The Foundation of Accurate Analysis</a:t>
            </a:r>
            <a:endParaRPr lang="en-US" sz="3350" dirty="0"/>
          </a:p>
        </p:txBody>
      </p:sp>
      <p:pic>
        <p:nvPicPr>
          <p:cNvPr id="4" name="Image 1" descr="preencoded.png"/>
          <p:cNvPicPr>
            <a:picLocks noChangeAspect="1"/>
          </p:cNvPicPr>
          <p:nvPr/>
        </p:nvPicPr>
        <p:blipFill>
          <a:blip r:embed="rId4"/>
          <a:stretch>
            <a:fillRect/>
          </a:stretch>
        </p:blipFill>
        <p:spPr>
          <a:xfrm>
            <a:off x="620911" y="2016800"/>
            <a:ext cx="3931087" cy="1813798"/>
          </a:xfrm>
          <a:prstGeom prst="rect">
            <a:avLst/>
          </a:prstGeom>
        </p:spPr>
      </p:pic>
      <p:sp>
        <p:nvSpPr>
          <p:cNvPr id="5" name="Text 1"/>
          <p:cNvSpPr/>
          <p:nvPr/>
        </p:nvSpPr>
        <p:spPr>
          <a:xfrm>
            <a:off x="2547699" y="2752011"/>
            <a:ext cx="77510" cy="343376"/>
          </a:xfrm>
          <a:prstGeom prst="rect">
            <a:avLst/>
          </a:prstGeom>
          <a:noFill/>
          <a:ln/>
        </p:spPr>
        <p:txBody>
          <a:bodyPr wrap="none" lIns="0" tIns="0" rIns="0" bIns="0" rtlCol="0" anchor="t"/>
          <a:lstStyle/>
          <a:p>
            <a:pPr marL="0" indent="0" algn="ctr">
              <a:lnSpc>
                <a:spcPts val="2700"/>
              </a:lnSpc>
              <a:buNone/>
            </a:pPr>
            <a:r>
              <a:rPr lang="en-US" sz="1650" dirty="0">
                <a:solidFill>
                  <a:srgbClr val="DCD7E5"/>
                </a:solidFill>
                <a:latin typeface="Montserrat" pitchFamily="34" charset="0"/>
                <a:ea typeface="Montserrat" pitchFamily="34" charset="-122"/>
                <a:cs typeface="Montserrat" pitchFamily="34" charset="-120"/>
              </a:rPr>
              <a:t>1</a:t>
            </a:r>
            <a:endParaRPr lang="en-US" sz="1650" dirty="0"/>
          </a:p>
        </p:txBody>
      </p:sp>
      <p:sp>
        <p:nvSpPr>
          <p:cNvPr id="6" name="Text 2"/>
          <p:cNvSpPr/>
          <p:nvPr/>
        </p:nvSpPr>
        <p:spPr>
          <a:xfrm>
            <a:off x="4723686" y="2188488"/>
            <a:ext cx="2147054" cy="26824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Data Cleaning</a:t>
            </a:r>
            <a:endParaRPr lang="en-US" sz="1650" dirty="0"/>
          </a:p>
        </p:txBody>
      </p:sp>
      <p:sp>
        <p:nvSpPr>
          <p:cNvPr id="7" name="Text 3"/>
          <p:cNvSpPr/>
          <p:nvPr/>
        </p:nvSpPr>
        <p:spPr>
          <a:xfrm>
            <a:off x="4723686" y="2559725"/>
            <a:ext cx="3647480" cy="1099185"/>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REN employs rigorous processes to handle missing values and align time series data. This ensures a clean, consistent dataset for optimization.</a:t>
            </a:r>
            <a:endParaRPr lang="en-US" sz="1350" dirty="0"/>
          </a:p>
        </p:txBody>
      </p:sp>
      <p:pic>
        <p:nvPicPr>
          <p:cNvPr id="8" name="Image 2" descr="preencoded.png"/>
          <p:cNvPicPr>
            <a:picLocks noChangeAspect="1"/>
          </p:cNvPicPr>
          <p:nvPr/>
        </p:nvPicPr>
        <p:blipFill>
          <a:blip r:embed="rId5"/>
          <a:stretch>
            <a:fillRect/>
          </a:stretch>
        </p:blipFill>
        <p:spPr>
          <a:xfrm>
            <a:off x="1276112" y="3873460"/>
            <a:ext cx="2620685" cy="1813798"/>
          </a:xfrm>
          <a:prstGeom prst="rect">
            <a:avLst/>
          </a:prstGeom>
        </p:spPr>
      </p:pic>
      <p:sp>
        <p:nvSpPr>
          <p:cNvPr id="9" name="Text 4"/>
          <p:cNvSpPr/>
          <p:nvPr/>
        </p:nvSpPr>
        <p:spPr>
          <a:xfrm>
            <a:off x="2525435" y="4608671"/>
            <a:ext cx="121920" cy="343376"/>
          </a:xfrm>
          <a:prstGeom prst="rect">
            <a:avLst/>
          </a:prstGeom>
          <a:noFill/>
          <a:ln/>
        </p:spPr>
        <p:txBody>
          <a:bodyPr wrap="none" lIns="0" tIns="0" rIns="0" bIns="0" rtlCol="0" anchor="t"/>
          <a:lstStyle/>
          <a:p>
            <a:pPr marL="0" indent="0" algn="ctr">
              <a:lnSpc>
                <a:spcPts val="2700"/>
              </a:lnSpc>
              <a:buNone/>
            </a:pPr>
            <a:r>
              <a:rPr lang="en-US" sz="1650" dirty="0">
                <a:solidFill>
                  <a:srgbClr val="DCD7E5"/>
                </a:solidFill>
                <a:latin typeface="Montserrat" pitchFamily="34" charset="0"/>
                <a:ea typeface="Montserrat" pitchFamily="34" charset="-122"/>
                <a:cs typeface="Montserrat" pitchFamily="34" charset="-120"/>
              </a:rPr>
              <a:t>2</a:t>
            </a:r>
            <a:endParaRPr lang="en-US" sz="1650" dirty="0"/>
          </a:p>
        </p:txBody>
      </p:sp>
      <p:sp>
        <p:nvSpPr>
          <p:cNvPr id="10" name="Text 5"/>
          <p:cNvSpPr/>
          <p:nvPr/>
        </p:nvSpPr>
        <p:spPr>
          <a:xfrm>
            <a:off x="4068485" y="4182547"/>
            <a:ext cx="2147054" cy="26824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Feature Extraction</a:t>
            </a:r>
            <a:endParaRPr lang="en-US" sz="1650" dirty="0"/>
          </a:p>
        </p:txBody>
      </p:sp>
      <p:sp>
        <p:nvSpPr>
          <p:cNvPr id="11" name="Text 6"/>
          <p:cNvSpPr/>
          <p:nvPr/>
        </p:nvSpPr>
        <p:spPr>
          <a:xfrm>
            <a:off x="4068485" y="4553783"/>
            <a:ext cx="4302681" cy="82438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The package calculates log-returns and extracts relevant features. This prepares the data for sophisticated modeling and analysis.</a:t>
            </a:r>
            <a:endParaRPr lang="en-US" sz="1350" dirty="0"/>
          </a:p>
        </p:txBody>
      </p:sp>
      <p:sp>
        <p:nvSpPr>
          <p:cNvPr id="12" name="Shape 7"/>
          <p:cNvSpPr/>
          <p:nvPr/>
        </p:nvSpPr>
        <p:spPr>
          <a:xfrm>
            <a:off x="3939659" y="3850124"/>
            <a:ext cx="4560332" cy="11430"/>
          </a:xfrm>
          <a:prstGeom prst="roundRect">
            <a:avLst>
              <a:gd name="adj" fmla="val 631187"/>
            </a:avLst>
          </a:prstGeom>
          <a:solidFill>
            <a:srgbClr val="4A2C85"/>
          </a:solidFill>
          <a:ln/>
        </p:spPr>
        <p:txBody>
          <a:bodyPr/>
          <a:lstStyle/>
          <a:p>
            <a:endParaRPr lang="en-US"/>
          </a:p>
        </p:txBody>
      </p:sp>
      <p:pic>
        <p:nvPicPr>
          <p:cNvPr id="13" name="Image 3" descr="preencoded.png"/>
          <p:cNvPicPr>
            <a:picLocks noChangeAspect="1"/>
          </p:cNvPicPr>
          <p:nvPr/>
        </p:nvPicPr>
        <p:blipFill>
          <a:blip r:embed="rId6"/>
          <a:stretch>
            <a:fillRect/>
          </a:stretch>
        </p:blipFill>
        <p:spPr>
          <a:xfrm>
            <a:off x="1931313" y="5730121"/>
            <a:ext cx="1310283" cy="1813798"/>
          </a:xfrm>
          <a:prstGeom prst="rect">
            <a:avLst/>
          </a:prstGeom>
        </p:spPr>
      </p:pic>
      <p:sp>
        <p:nvSpPr>
          <p:cNvPr id="14" name="Text 8"/>
          <p:cNvSpPr/>
          <p:nvPr/>
        </p:nvSpPr>
        <p:spPr>
          <a:xfrm>
            <a:off x="2525792" y="6219111"/>
            <a:ext cx="121087" cy="343376"/>
          </a:xfrm>
          <a:prstGeom prst="rect">
            <a:avLst/>
          </a:prstGeom>
          <a:noFill/>
          <a:ln/>
        </p:spPr>
        <p:txBody>
          <a:bodyPr wrap="none" lIns="0" tIns="0" rIns="0" bIns="0" rtlCol="0" anchor="t"/>
          <a:lstStyle/>
          <a:p>
            <a:pPr marL="0" indent="0" algn="ctr">
              <a:lnSpc>
                <a:spcPts val="2700"/>
              </a:lnSpc>
              <a:buNone/>
            </a:pPr>
            <a:r>
              <a:rPr lang="en-US" sz="1650" dirty="0">
                <a:solidFill>
                  <a:srgbClr val="DCD7E5"/>
                </a:solidFill>
                <a:latin typeface="Montserrat" pitchFamily="34" charset="0"/>
                <a:ea typeface="Montserrat" pitchFamily="34" charset="-122"/>
                <a:cs typeface="Montserrat" pitchFamily="34" charset="-120"/>
              </a:rPr>
              <a:t>3</a:t>
            </a:r>
            <a:endParaRPr lang="en-US" sz="1650" dirty="0"/>
          </a:p>
        </p:txBody>
      </p:sp>
      <p:sp>
        <p:nvSpPr>
          <p:cNvPr id="15" name="Text 9"/>
          <p:cNvSpPr/>
          <p:nvPr/>
        </p:nvSpPr>
        <p:spPr>
          <a:xfrm>
            <a:off x="3413284" y="6039207"/>
            <a:ext cx="2147054" cy="26824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Quality Assurance</a:t>
            </a:r>
            <a:endParaRPr lang="en-US" sz="1650" dirty="0"/>
          </a:p>
        </p:txBody>
      </p:sp>
      <p:sp>
        <p:nvSpPr>
          <p:cNvPr id="16" name="Text 10"/>
          <p:cNvSpPr/>
          <p:nvPr/>
        </p:nvSpPr>
        <p:spPr>
          <a:xfrm>
            <a:off x="3413284" y="6410444"/>
            <a:ext cx="4957882" cy="824389"/>
          </a:xfrm>
          <a:prstGeom prst="rect">
            <a:avLst/>
          </a:prstGeom>
          <a:noFill/>
          <a:ln/>
        </p:spPr>
        <p:txBody>
          <a:bodyPr wrap="square" lIns="0" tIns="0" rIns="0" bIns="0" rtlCol="0" anchor="t"/>
          <a:lstStyle/>
          <a:p>
            <a:pPr marL="0" indent="0" algn="l">
              <a:lnSpc>
                <a:spcPts val="2150"/>
              </a:lnSpc>
              <a:buNone/>
            </a:pPr>
            <a:r>
              <a:rPr lang="en-US" sz="1350" dirty="0">
                <a:solidFill>
                  <a:srgbClr val="DCD7E5"/>
                </a:solidFill>
                <a:latin typeface="Heebo Light" pitchFamily="34" charset="0"/>
                <a:ea typeface="Heebo Light" pitchFamily="34" charset="-122"/>
                <a:cs typeface="Heebo Light" pitchFamily="34" charset="-120"/>
              </a:rPr>
              <a:t>Thorough checks are performed to ensure data integrity. This guarantees the suitability of inputs for accurate model calculations.</a:t>
            </a:r>
            <a:endParaRPr lang="en-US" sz="1350" dirty="0"/>
          </a:p>
        </p:txBody>
      </p:sp>
      <p:sp>
        <p:nvSpPr>
          <p:cNvPr id="17" name="Shape 11"/>
          <p:cNvSpPr/>
          <p:nvPr/>
        </p:nvSpPr>
        <p:spPr>
          <a:xfrm>
            <a:off x="3284458" y="5706785"/>
            <a:ext cx="5215533" cy="11430"/>
          </a:xfrm>
          <a:prstGeom prst="roundRect">
            <a:avLst>
              <a:gd name="adj" fmla="val 631187"/>
            </a:avLst>
          </a:prstGeom>
          <a:solidFill>
            <a:srgbClr val="4A2C85"/>
          </a:solid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checkerboard(across)">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checkerboard(across)">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12827318"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Parallel Computing: Optimizing Performance</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3121104"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Multi-Core Processing</a:t>
            </a:r>
            <a:endParaRPr lang="en-US" sz="2200" dirty="0"/>
          </a:p>
        </p:txBody>
      </p:sp>
      <p:sp>
        <p:nvSpPr>
          <p:cNvPr id="6" name="Text 2"/>
          <p:cNvSpPr/>
          <p:nvPr/>
        </p:nvSpPr>
        <p:spPr>
          <a:xfrm>
            <a:off x="793790" y="6154579"/>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REN distributes tasks across multiple CPU cores for efficient computation.</a:t>
            </a:r>
            <a:endParaRPr lang="en-US" sz="1750" dirty="0"/>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3619500"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Accelerated Optimization</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Parallel computing significantly reduces time for model fitting and portfolio optimization.</a:t>
            </a:r>
            <a:endParaRPr lang="en-US" sz="1750" dirty="0"/>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338518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Large Dataset Handling</a:t>
            </a:r>
            <a:endParaRPr lang="en-US" sz="2200" dirty="0"/>
          </a:p>
        </p:txBody>
      </p:sp>
      <p:sp>
        <p:nvSpPr>
          <p:cNvPr id="12" name="Text 6"/>
          <p:cNvSpPr/>
          <p:nvPr/>
        </p:nvSpPr>
        <p:spPr>
          <a:xfrm>
            <a:off x="9715738" y="6154579"/>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Efficient processing of extensive financial datasets enhances scalability.</a:t>
            </a:r>
            <a:endParaRPr lang="en-US" sz="1750" dirty="0"/>
          </a:p>
        </p:txBody>
      </p:sp>
      <p:sp>
        <p:nvSpPr>
          <p:cNvPr id="13" name="Rectangle 12">
            <a:extLst>
              <a:ext uri="{FF2B5EF4-FFF2-40B4-BE49-F238E27FC236}">
                <a16:creationId xmlns:a16="http://schemas.microsoft.com/office/drawing/2014/main" id="{292CD0FA-1148-B24F-83D4-DD8E871665EE}"/>
              </a:ext>
            </a:extLst>
          </p:cNvPr>
          <p:cNvSpPr/>
          <p:nvPr/>
        </p:nvSpPr>
        <p:spPr>
          <a:xfrm>
            <a:off x="12600633" y="7717134"/>
            <a:ext cx="2019719" cy="502418"/>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867" y="597813"/>
            <a:ext cx="7840266" cy="1163955"/>
          </a:xfrm>
          <a:prstGeom prst="rect">
            <a:avLst/>
          </a:prstGeom>
          <a:noFill/>
          <a:ln/>
        </p:spPr>
        <p:txBody>
          <a:bodyPr wrap="square" lIns="0" tIns="0" rIns="0" bIns="0" rtlCol="0" anchor="t"/>
          <a:lstStyle/>
          <a:p>
            <a:pPr marL="0" indent="0">
              <a:lnSpc>
                <a:spcPts val="4550"/>
              </a:lnSpc>
              <a:buNone/>
            </a:pPr>
            <a:r>
              <a:rPr lang="en-US" sz="3650" dirty="0">
                <a:solidFill>
                  <a:srgbClr val="F2F0F4"/>
                </a:solidFill>
                <a:latin typeface="Montserrat" pitchFamily="34" charset="0"/>
                <a:ea typeface="Montserrat" pitchFamily="34" charset="-122"/>
                <a:cs typeface="Montserrat" pitchFamily="34" charset="-120"/>
              </a:rPr>
              <a:t>Perform Analysis: Comprehensive Portfolio Evaluation</a:t>
            </a:r>
            <a:endParaRPr lang="en-US" sz="3650" dirty="0"/>
          </a:p>
        </p:txBody>
      </p:sp>
      <p:pic>
        <p:nvPicPr>
          <p:cNvPr id="4" name="Image 1" descr="preencoded.png"/>
          <p:cNvPicPr>
            <a:picLocks noChangeAspect="1"/>
          </p:cNvPicPr>
          <p:nvPr/>
        </p:nvPicPr>
        <p:blipFill>
          <a:blip r:embed="rId4"/>
          <a:stretch>
            <a:fillRect/>
          </a:stretch>
        </p:blipFill>
        <p:spPr>
          <a:xfrm>
            <a:off x="651867" y="2041088"/>
            <a:ext cx="3920133" cy="744974"/>
          </a:xfrm>
          <a:prstGeom prst="rect">
            <a:avLst/>
          </a:prstGeom>
        </p:spPr>
      </p:pic>
      <p:sp>
        <p:nvSpPr>
          <p:cNvPr id="5" name="Text 1"/>
          <p:cNvSpPr/>
          <p:nvPr/>
        </p:nvSpPr>
        <p:spPr>
          <a:xfrm>
            <a:off x="838081" y="3065383"/>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Sharpe Ratio</a:t>
            </a:r>
            <a:endParaRPr lang="en-US" sz="1800" dirty="0"/>
          </a:p>
        </p:txBody>
      </p:sp>
      <p:sp>
        <p:nvSpPr>
          <p:cNvPr id="6" name="Text 2"/>
          <p:cNvSpPr/>
          <p:nvPr/>
        </p:nvSpPr>
        <p:spPr>
          <a:xfrm>
            <a:off x="838081" y="3467933"/>
            <a:ext cx="3547705" cy="89368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Measures risk-adjusted returns, indicating portfolio efficiency. Higher ratios suggest superior risk-adjusted performance.</a:t>
            </a:r>
            <a:endParaRPr lang="en-US" sz="1450" dirty="0"/>
          </a:p>
        </p:txBody>
      </p:sp>
      <p:pic>
        <p:nvPicPr>
          <p:cNvPr id="7" name="Image 2" descr="preencoded.png"/>
          <p:cNvPicPr>
            <a:picLocks noChangeAspect="1"/>
          </p:cNvPicPr>
          <p:nvPr/>
        </p:nvPicPr>
        <p:blipFill>
          <a:blip r:embed="rId5"/>
          <a:stretch>
            <a:fillRect/>
          </a:stretch>
        </p:blipFill>
        <p:spPr>
          <a:xfrm>
            <a:off x="4572000" y="2041088"/>
            <a:ext cx="3920133" cy="744974"/>
          </a:xfrm>
          <a:prstGeom prst="rect">
            <a:avLst/>
          </a:prstGeom>
        </p:spPr>
      </p:pic>
      <p:sp>
        <p:nvSpPr>
          <p:cNvPr id="8" name="Text 3"/>
          <p:cNvSpPr/>
          <p:nvPr/>
        </p:nvSpPr>
        <p:spPr>
          <a:xfrm>
            <a:off x="4758214" y="3065383"/>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Volatility</a:t>
            </a:r>
            <a:endParaRPr lang="en-US" sz="1800" dirty="0"/>
          </a:p>
        </p:txBody>
      </p:sp>
      <p:sp>
        <p:nvSpPr>
          <p:cNvPr id="9" name="Text 4"/>
          <p:cNvSpPr/>
          <p:nvPr/>
        </p:nvSpPr>
        <p:spPr>
          <a:xfrm>
            <a:off x="4758214" y="3467933"/>
            <a:ext cx="3547705" cy="89368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Assesses portfolio stability over time. Lower volatility indicates a more stable, less risky investment.</a:t>
            </a:r>
            <a:endParaRPr lang="en-US" sz="1450" dirty="0"/>
          </a:p>
        </p:txBody>
      </p:sp>
      <p:pic>
        <p:nvPicPr>
          <p:cNvPr id="10" name="Image 3" descr="preencoded.png"/>
          <p:cNvPicPr>
            <a:picLocks noChangeAspect="1"/>
          </p:cNvPicPr>
          <p:nvPr/>
        </p:nvPicPr>
        <p:blipFill>
          <a:blip r:embed="rId6"/>
          <a:stretch>
            <a:fillRect/>
          </a:stretch>
        </p:blipFill>
        <p:spPr>
          <a:xfrm>
            <a:off x="651867" y="4827151"/>
            <a:ext cx="3920133" cy="744974"/>
          </a:xfrm>
          <a:prstGeom prst="rect">
            <a:avLst/>
          </a:prstGeom>
        </p:spPr>
      </p:pic>
      <p:sp>
        <p:nvSpPr>
          <p:cNvPr id="11" name="Text 5"/>
          <p:cNvSpPr/>
          <p:nvPr/>
        </p:nvSpPr>
        <p:spPr>
          <a:xfrm>
            <a:off x="838081" y="5851446"/>
            <a:ext cx="2530912" cy="29087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Maximum Drawdown</a:t>
            </a:r>
            <a:endParaRPr lang="en-US" sz="1800" dirty="0"/>
          </a:p>
        </p:txBody>
      </p:sp>
      <p:sp>
        <p:nvSpPr>
          <p:cNvPr id="12" name="Text 6"/>
          <p:cNvSpPr/>
          <p:nvPr/>
        </p:nvSpPr>
        <p:spPr>
          <a:xfrm>
            <a:off x="838081" y="6253996"/>
            <a:ext cx="3547705" cy="1191577"/>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Evaluates downside protection by measuring the largest peak-to-trough drop. Minimized drawdowns demonstrate effective risk management.</a:t>
            </a:r>
            <a:endParaRPr lang="en-US" sz="1450" dirty="0"/>
          </a:p>
        </p:txBody>
      </p:sp>
      <p:pic>
        <p:nvPicPr>
          <p:cNvPr id="13" name="Image 4" descr="preencoded.png"/>
          <p:cNvPicPr>
            <a:picLocks noChangeAspect="1"/>
          </p:cNvPicPr>
          <p:nvPr/>
        </p:nvPicPr>
        <p:blipFill>
          <a:blip r:embed="rId7"/>
          <a:stretch>
            <a:fillRect/>
          </a:stretch>
        </p:blipFill>
        <p:spPr>
          <a:xfrm>
            <a:off x="4572000" y="4827151"/>
            <a:ext cx="3920133" cy="744974"/>
          </a:xfrm>
          <a:prstGeom prst="rect">
            <a:avLst/>
          </a:prstGeom>
        </p:spPr>
      </p:pic>
      <p:sp>
        <p:nvSpPr>
          <p:cNvPr id="14" name="Text 7"/>
          <p:cNvSpPr/>
          <p:nvPr/>
        </p:nvSpPr>
        <p:spPr>
          <a:xfrm>
            <a:off x="4758214" y="5851446"/>
            <a:ext cx="2328148" cy="29087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Turnover</a:t>
            </a:r>
            <a:endParaRPr lang="en-US" sz="1800" dirty="0"/>
          </a:p>
        </p:txBody>
      </p:sp>
      <p:sp>
        <p:nvSpPr>
          <p:cNvPr id="15" name="Text 8"/>
          <p:cNvSpPr/>
          <p:nvPr/>
        </p:nvSpPr>
        <p:spPr>
          <a:xfrm>
            <a:off x="4758214" y="6253996"/>
            <a:ext cx="3547705" cy="893683"/>
          </a:xfrm>
          <a:prstGeom prst="rect">
            <a:avLst/>
          </a:prstGeom>
          <a:noFill/>
          <a:ln/>
        </p:spPr>
        <p:txBody>
          <a:bodyPr wrap="squar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Measures how often a portfolio’s assets are traded over a period, reflecting the frequency of buying and selling activities.</a:t>
            </a:r>
            <a:endParaRPr lang="en-US" sz="14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down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strips(down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strips(down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strips(down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21055"/>
            <a:ext cx="7440454"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Performance Visualization</a:t>
            </a:r>
            <a:endParaRPr lang="en-US" sz="4450" dirty="0"/>
          </a:p>
        </p:txBody>
      </p:sp>
      <p:sp>
        <p:nvSpPr>
          <p:cNvPr id="4" name="Text 1"/>
          <p:cNvSpPr/>
          <p:nvPr/>
        </p:nvSpPr>
        <p:spPr>
          <a:xfrm>
            <a:off x="793790" y="61923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Cumulative Returns</a:t>
            </a:r>
            <a:endParaRPr lang="en-US" sz="2200" dirty="0"/>
          </a:p>
        </p:txBody>
      </p:sp>
      <p:sp>
        <p:nvSpPr>
          <p:cNvPr id="5" name="Text 2"/>
          <p:cNvSpPr/>
          <p:nvPr/>
        </p:nvSpPr>
        <p:spPr>
          <a:xfrm>
            <a:off x="793790" y="6682740"/>
            <a:ext cx="6351270" cy="725805"/>
          </a:xfrm>
          <a:prstGeom prst="rect">
            <a:avLst/>
          </a:prstGeom>
          <a:noFill/>
          <a:ln/>
        </p:spPr>
        <p:txBody>
          <a:bodyPr wrap="square" lIns="0" tIns="0" rIns="0" bIns="0" rtlCol="0" anchor="t"/>
          <a:lstStyle/>
          <a:p>
            <a:pPr marL="0" indent="0" algn="l">
              <a:lnSpc>
                <a:spcPts val="2850"/>
              </a:lnSpc>
              <a:buNone/>
            </a:pPr>
            <a:r>
              <a:rPr lang="en-AU" sz="1600" dirty="0">
                <a:solidFill>
                  <a:schemeClr val="bg1"/>
                </a:solidFill>
              </a:rPr>
              <a:t>Emphasize how the ensemble method reduces reliance on any single asset, leading to smoother and more consistent growth.</a:t>
            </a:r>
            <a:endParaRPr lang="en-US" sz="1750" dirty="0">
              <a:solidFill>
                <a:schemeClr val="bg1"/>
              </a:solidFill>
            </a:endParaRPr>
          </a:p>
        </p:txBody>
      </p:sp>
      <p:sp>
        <p:nvSpPr>
          <p:cNvPr id="7" name="Text 3"/>
          <p:cNvSpPr/>
          <p:nvPr/>
        </p:nvSpPr>
        <p:spPr>
          <a:xfrm>
            <a:off x="7485221" y="61923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Cumulative Turnover</a:t>
            </a:r>
            <a:endParaRPr lang="en-US" sz="2200" dirty="0"/>
          </a:p>
        </p:txBody>
      </p:sp>
      <p:sp>
        <p:nvSpPr>
          <p:cNvPr id="8" name="Text 4"/>
          <p:cNvSpPr/>
          <p:nvPr/>
        </p:nvSpPr>
        <p:spPr>
          <a:xfrm>
            <a:off x="7485221" y="6682740"/>
            <a:ext cx="6351389" cy="725805"/>
          </a:xfrm>
          <a:prstGeom prst="rect">
            <a:avLst/>
          </a:prstGeom>
          <a:noFill/>
          <a:ln/>
        </p:spPr>
        <p:txBody>
          <a:bodyPr wrap="square" lIns="0" tIns="0" rIns="0" bIns="0" rtlCol="0" anchor="t"/>
          <a:lstStyle/>
          <a:p>
            <a:pPr marL="0" indent="0" algn="l">
              <a:lnSpc>
                <a:spcPts val="2850"/>
              </a:lnSpc>
              <a:buNone/>
            </a:pPr>
            <a:r>
              <a:rPr lang="en-AU" sz="1600" dirty="0">
                <a:solidFill>
                  <a:schemeClr val="bg1"/>
                </a:solidFill>
              </a:rPr>
              <a:t>Highlight the importance of managing turnover to minimize transaction costs, which is achieved through regularization that focuses on key assets.</a:t>
            </a:r>
            <a:endParaRPr lang="en-US" sz="1600" dirty="0">
              <a:solidFill>
                <a:schemeClr val="bg1"/>
              </a:solidFill>
            </a:endParaRPr>
          </a:p>
        </p:txBody>
      </p:sp>
      <p:pic>
        <p:nvPicPr>
          <p:cNvPr id="10" name="Picture 9" descr="A graph of different colored lines&#10;&#10;Description automatically generated">
            <a:extLst>
              <a:ext uri="{FF2B5EF4-FFF2-40B4-BE49-F238E27FC236}">
                <a16:creationId xmlns:a16="http://schemas.microsoft.com/office/drawing/2014/main" id="{746B0A18-140E-22CB-4145-E968AD2AC9D5}"/>
              </a:ext>
            </a:extLst>
          </p:cNvPr>
          <p:cNvPicPr>
            <a:picLocks noChangeAspect="1"/>
          </p:cNvPicPr>
          <p:nvPr/>
        </p:nvPicPr>
        <p:blipFill>
          <a:blip r:embed="rId3"/>
          <a:stretch>
            <a:fillRect/>
          </a:stretch>
        </p:blipFill>
        <p:spPr>
          <a:xfrm>
            <a:off x="793790" y="1740790"/>
            <a:ext cx="3816213" cy="4383488"/>
          </a:xfrm>
          <a:prstGeom prst="rect">
            <a:avLst/>
          </a:prstGeom>
        </p:spPr>
      </p:pic>
      <p:pic>
        <p:nvPicPr>
          <p:cNvPr id="12" name="Picture 11" descr="A graph of different colored lines&#10;&#10;Description automatically generated">
            <a:extLst>
              <a:ext uri="{FF2B5EF4-FFF2-40B4-BE49-F238E27FC236}">
                <a16:creationId xmlns:a16="http://schemas.microsoft.com/office/drawing/2014/main" id="{B9D982ED-AFE5-2C48-5EB0-32B531B1C4A4}"/>
              </a:ext>
            </a:extLst>
          </p:cNvPr>
          <p:cNvPicPr>
            <a:picLocks noChangeAspect="1"/>
          </p:cNvPicPr>
          <p:nvPr/>
        </p:nvPicPr>
        <p:blipFill>
          <a:blip r:embed="rId4"/>
          <a:stretch>
            <a:fillRect/>
          </a:stretch>
        </p:blipFill>
        <p:spPr>
          <a:xfrm>
            <a:off x="7485221" y="1665922"/>
            <a:ext cx="3816213" cy="4383488"/>
          </a:xfrm>
          <a:prstGeom prst="rect">
            <a:avLst/>
          </a:prstGeom>
        </p:spPr>
      </p:pic>
      <p:sp>
        <p:nvSpPr>
          <p:cNvPr id="11" name="Rectangle 10">
            <a:extLst>
              <a:ext uri="{FF2B5EF4-FFF2-40B4-BE49-F238E27FC236}">
                <a16:creationId xmlns:a16="http://schemas.microsoft.com/office/drawing/2014/main" id="{CE1EA32C-101C-538D-2EF1-D26C0EEF43CB}"/>
              </a:ext>
            </a:extLst>
          </p:cNvPr>
          <p:cNvSpPr/>
          <p:nvPr/>
        </p:nvSpPr>
        <p:spPr>
          <a:xfrm>
            <a:off x="12600633" y="7717134"/>
            <a:ext cx="2019719" cy="502418"/>
          </a:xfrm>
          <a:prstGeom prst="rect">
            <a:avLst/>
          </a:prstGeom>
          <a:solidFill>
            <a:srgbClr val="0E0A2C"/>
          </a:solidFill>
          <a:ln>
            <a:solidFill>
              <a:srgbClr val="0E0A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7774</TotalTime>
  <Words>2770</Words>
  <Application>Microsoft Office PowerPoint</Application>
  <PresentationFormat>Custom</PresentationFormat>
  <Paragraphs>207</Paragraphs>
  <Slides>13</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Heebo Bold</vt:lpstr>
      <vt:lpstr>Heebo Medium</vt:lpstr>
      <vt:lpstr>Heebo Light</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hardik dixit</cp:lastModifiedBy>
  <cp:revision>40</cp:revision>
  <dcterms:created xsi:type="dcterms:W3CDTF">2024-10-07T00:16:00Z</dcterms:created>
  <dcterms:modified xsi:type="dcterms:W3CDTF">2024-10-14T10:04:13Z</dcterms:modified>
</cp:coreProperties>
</file>